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569" r:id="rId2"/>
    <p:sldId id="640" r:id="rId3"/>
    <p:sldId id="353" r:id="rId4"/>
    <p:sldId id="531" r:id="rId5"/>
    <p:sldId id="643" r:id="rId6"/>
    <p:sldId id="644" r:id="rId7"/>
    <p:sldId id="645" r:id="rId8"/>
    <p:sldId id="646" r:id="rId9"/>
    <p:sldId id="647" r:id="rId10"/>
    <p:sldId id="639" r:id="rId11"/>
    <p:sldId id="641" r:id="rId12"/>
    <p:sldId id="656" r:id="rId13"/>
    <p:sldId id="657" r:id="rId14"/>
    <p:sldId id="652" r:id="rId15"/>
    <p:sldId id="653" r:id="rId16"/>
    <p:sldId id="628" r:id="rId17"/>
    <p:sldId id="397" r:id="rId18"/>
    <p:sldId id="619" r:id="rId19"/>
    <p:sldId id="620" r:id="rId20"/>
    <p:sldId id="621" r:id="rId21"/>
    <p:sldId id="622" r:id="rId22"/>
    <p:sldId id="659" r:id="rId23"/>
    <p:sldId id="617" r:id="rId24"/>
    <p:sldId id="635" r:id="rId25"/>
    <p:sldId id="654" r:id="rId26"/>
    <p:sldId id="655" r:id="rId27"/>
    <p:sldId id="638" r:id="rId28"/>
    <p:sldId id="650" r:id="rId2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0000"/>
    <a:srgbClr val="76FD33"/>
    <a:srgbClr val="E1D2BD"/>
    <a:srgbClr val="C0C0C0"/>
    <a:srgbClr val="AFC6E7"/>
    <a:srgbClr val="99CCFF"/>
    <a:srgbClr val="00CCFF"/>
    <a:srgbClr val="7CED43"/>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2527" autoAdjust="0"/>
    <p:restoredTop sz="94609" autoAdjust="0"/>
  </p:normalViewPr>
  <p:slideViewPr>
    <p:cSldViewPr>
      <p:cViewPr varScale="1">
        <p:scale>
          <a:sx n="97" d="100"/>
          <a:sy n="97" d="100"/>
        </p:scale>
        <p:origin x="-114" y="-3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811"/>
    </p:cViewPr>
  </p:sorterViewPr>
  <p:notesViewPr>
    <p:cSldViewPr>
      <p:cViewPr varScale="1">
        <p:scale>
          <a:sx n="80" d="100"/>
          <a:sy n="80" d="100"/>
        </p:scale>
        <p:origin x="-2022" y="-108"/>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037840" cy="465137"/>
          </a:xfrm>
          <a:prstGeom prst="rect">
            <a:avLst/>
          </a:prstGeom>
        </p:spPr>
        <p:txBody>
          <a:bodyPr vert="horz" lIns="91401" tIns="45701" rIns="91401" bIns="45701" rtlCol="0"/>
          <a:lstStyle>
            <a:lvl1pPr algn="l">
              <a:defRPr sz="1200" smtClean="0"/>
            </a:lvl1pPr>
          </a:lstStyle>
          <a:p>
            <a:pPr>
              <a:defRPr/>
            </a:pPr>
            <a:endParaRPr lang="en-US"/>
          </a:p>
        </p:txBody>
      </p:sp>
      <p:sp>
        <p:nvSpPr>
          <p:cNvPr id="3" name="Date Placeholder 2"/>
          <p:cNvSpPr>
            <a:spLocks noGrp="1"/>
          </p:cNvSpPr>
          <p:nvPr>
            <p:ph type="dt" sz="quarter" idx="1"/>
          </p:nvPr>
        </p:nvSpPr>
        <p:spPr>
          <a:xfrm>
            <a:off x="3970940" y="3"/>
            <a:ext cx="3037840" cy="465137"/>
          </a:xfrm>
          <a:prstGeom prst="rect">
            <a:avLst/>
          </a:prstGeom>
        </p:spPr>
        <p:txBody>
          <a:bodyPr vert="horz" lIns="91401" tIns="45701" rIns="91401" bIns="45701" rtlCol="0"/>
          <a:lstStyle>
            <a:lvl1pPr algn="r">
              <a:defRPr sz="1200" smtClean="0"/>
            </a:lvl1pPr>
          </a:lstStyle>
          <a:p>
            <a:pPr>
              <a:defRPr/>
            </a:pPr>
            <a:fld id="{547A8EC7-F0C2-447B-825F-F485B0042D3D}" type="datetimeFigureOut">
              <a:rPr lang="en-US"/>
              <a:pPr>
                <a:defRPr/>
              </a:pPr>
              <a:t>8/14/2013</a:t>
            </a:fld>
            <a:endParaRPr lang="en-US"/>
          </a:p>
        </p:txBody>
      </p:sp>
      <p:sp>
        <p:nvSpPr>
          <p:cNvPr id="4" name="Footer Placeholder 3"/>
          <p:cNvSpPr>
            <a:spLocks noGrp="1"/>
          </p:cNvSpPr>
          <p:nvPr>
            <p:ph type="ftr" sz="quarter" idx="2"/>
          </p:nvPr>
        </p:nvSpPr>
        <p:spPr>
          <a:xfrm>
            <a:off x="2" y="8829679"/>
            <a:ext cx="3037840" cy="465137"/>
          </a:xfrm>
          <a:prstGeom prst="rect">
            <a:avLst/>
          </a:prstGeom>
        </p:spPr>
        <p:txBody>
          <a:bodyPr vert="horz" lIns="91401" tIns="45701" rIns="91401" bIns="45701" rtlCol="0" anchor="b"/>
          <a:lstStyle>
            <a:lvl1pPr algn="l">
              <a:defRPr sz="1200" smtClean="0"/>
            </a:lvl1pPr>
          </a:lstStyle>
          <a:p>
            <a:pPr>
              <a:defRPr/>
            </a:pPr>
            <a:endParaRPr lang="en-US"/>
          </a:p>
        </p:txBody>
      </p:sp>
      <p:sp>
        <p:nvSpPr>
          <p:cNvPr id="5" name="Slide Number Placeholder 4"/>
          <p:cNvSpPr>
            <a:spLocks noGrp="1"/>
          </p:cNvSpPr>
          <p:nvPr>
            <p:ph type="sldNum" sz="quarter" idx="3"/>
          </p:nvPr>
        </p:nvSpPr>
        <p:spPr>
          <a:xfrm>
            <a:off x="3970940" y="8829679"/>
            <a:ext cx="3037840" cy="465137"/>
          </a:xfrm>
          <a:prstGeom prst="rect">
            <a:avLst/>
          </a:prstGeom>
        </p:spPr>
        <p:txBody>
          <a:bodyPr vert="horz" lIns="91401" tIns="45701" rIns="91401" bIns="45701" rtlCol="0" anchor="b"/>
          <a:lstStyle>
            <a:lvl1pPr algn="r">
              <a:defRPr sz="1200" smtClean="0"/>
            </a:lvl1pPr>
          </a:lstStyle>
          <a:p>
            <a:pPr>
              <a:defRPr/>
            </a:pPr>
            <a:fld id="{94E62A9D-0FA5-48D9-B16A-0ACF936D70C7}" type="slidenum">
              <a:rPr lang="en-US"/>
              <a:pPr>
                <a:defRPr/>
              </a:pPr>
              <a:t>‹#›</a:t>
            </a:fld>
            <a:endParaRPr lang="en-US"/>
          </a:p>
        </p:txBody>
      </p:sp>
    </p:spTree>
    <p:extLst>
      <p:ext uri="{BB962C8B-B14F-4D97-AF65-F5344CB8AC3E}">
        <p14:creationId xmlns:p14="http://schemas.microsoft.com/office/powerpoint/2010/main" val="16433720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2" y="3"/>
            <a:ext cx="3037840" cy="466725"/>
          </a:xfrm>
          <a:prstGeom prst="rect">
            <a:avLst/>
          </a:prstGeom>
          <a:noFill/>
          <a:ln w="9525">
            <a:noFill/>
            <a:miter lim="800000"/>
            <a:headEnd/>
            <a:tailEnd/>
          </a:ln>
          <a:effectLst/>
        </p:spPr>
        <p:txBody>
          <a:bodyPr vert="horz" wrap="square" lIns="92256" tIns="46131" rIns="92256" bIns="46131" numCol="1" anchor="t" anchorCtr="0" compatLnSpc="1">
            <a:prstTxWarp prst="textNoShape">
              <a:avLst/>
            </a:prstTxWarp>
          </a:bodyPr>
          <a:lstStyle>
            <a:lvl1pPr defTabSz="923121">
              <a:defRPr sz="1200"/>
            </a:lvl1pPr>
          </a:lstStyle>
          <a:p>
            <a:pPr>
              <a:defRPr/>
            </a:pPr>
            <a:endParaRPr lang="en-US"/>
          </a:p>
        </p:txBody>
      </p:sp>
      <p:sp>
        <p:nvSpPr>
          <p:cNvPr id="7171" name="Rectangle 3"/>
          <p:cNvSpPr>
            <a:spLocks noGrp="1" noChangeArrowheads="1"/>
          </p:cNvSpPr>
          <p:nvPr>
            <p:ph type="dt" idx="1"/>
          </p:nvPr>
        </p:nvSpPr>
        <p:spPr bwMode="auto">
          <a:xfrm>
            <a:off x="3970940" y="3"/>
            <a:ext cx="3037840" cy="466725"/>
          </a:xfrm>
          <a:prstGeom prst="rect">
            <a:avLst/>
          </a:prstGeom>
          <a:noFill/>
          <a:ln w="9525">
            <a:noFill/>
            <a:miter lim="800000"/>
            <a:headEnd/>
            <a:tailEnd/>
          </a:ln>
          <a:effectLst/>
        </p:spPr>
        <p:txBody>
          <a:bodyPr vert="horz" wrap="square" lIns="92256" tIns="46131" rIns="92256" bIns="46131" numCol="1" anchor="t" anchorCtr="0" compatLnSpc="1">
            <a:prstTxWarp prst="textNoShape">
              <a:avLst/>
            </a:prstTxWarp>
          </a:bodyPr>
          <a:lstStyle>
            <a:lvl1pPr algn="r" defTabSz="923121">
              <a:defRPr sz="1200"/>
            </a:lvl1pPr>
          </a:lstStyle>
          <a:p>
            <a:pPr>
              <a:defRPr/>
            </a:pPr>
            <a:endParaRPr lang="en-US"/>
          </a:p>
        </p:txBody>
      </p:sp>
      <p:sp>
        <p:nvSpPr>
          <p:cNvPr id="101380" name="Rectangle 4"/>
          <p:cNvSpPr>
            <a:spLocks noGrp="1" noRot="1" noChangeAspect="1" noChangeArrowheads="1" noTextEdit="1"/>
          </p:cNvSpPr>
          <p:nvPr>
            <p:ph type="sldImg" idx="2"/>
          </p:nvPr>
        </p:nvSpPr>
        <p:spPr bwMode="auto">
          <a:xfrm>
            <a:off x="1185863" y="696913"/>
            <a:ext cx="4643437" cy="3484562"/>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01040" y="4414838"/>
            <a:ext cx="5608320" cy="4184650"/>
          </a:xfrm>
          <a:prstGeom prst="rect">
            <a:avLst/>
          </a:prstGeom>
          <a:noFill/>
          <a:ln w="9525">
            <a:noFill/>
            <a:miter lim="800000"/>
            <a:headEnd/>
            <a:tailEnd/>
          </a:ln>
          <a:effectLst/>
        </p:spPr>
        <p:txBody>
          <a:bodyPr vert="horz" wrap="square" lIns="92256" tIns="46131" rIns="92256" bIns="461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2" y="8829679"/>
            <a:ext cx="3037840" cy="465137"/>
          </a:xfrm>
          <a:prstGeom prst="rect">
            <a:avLst/>
          </a:prstGeom>
          <a:noFill/>
          <a:ln w="9525">
            <a:noFill/>
            <a:miter lim="800000"/>
            <a:headEnd/>
            <a:tailEnd/>
          </a:ln>
          <a:effectLst/>
        </p:spPr>
        <p:txBody>
          <a:bodyPr vert="horz" wrap="square" lIns="92256" tIns="46131" rIns="92256" bIns="46131" numCol="1" anchor="b" anchorCtr="0" compatLnSpc="1">
            <a:prstTxWarp prst="textNoShape">
              <a:avLst/>
            </a:prstTxWarp>
          </a:bodyPr>
          <a:lstStyle>
            <a:lvl1pPr defTabSz="923121">
              <a:defRPr sz="1200"/>
            </a:lvl1pPr>
          </a:lstStyle>
          <a:p>
            <a:pPr>
              <a:defRPr/>
            </a:pPr>
            <a:endParaRPr lang="en-US"/>
          </a:p>
        </p:txBody>
      </p:sp>
      <p:sp>
        <p:nvSpPr>
          <p:cNvPr id="7175" name="Rectangle 7"/>
          <p:cNvSpPr>
            <a:spLocks noGrp="1" noChangeArrowheads="1"/>
          </p:cNvSpPr>
          <p:nvPr>
            <p:ph type="sldNum" sz="quarter" idx="5"/>
          </p:nvPr>
        </p:nvSpPr>
        <p:spPr bwMode="auto">
          <a:xfrm>
            <a:off x="3970940" y="8829679"/>
            <a:ext cx="3037840" cy="465137"/>
          </a:xfrm>
          <a:prstGeom prst="rect">
            <a:avLst/>
          </a:prstGeom>
          <a:noFill/>
          <a:ln w="9525">
            <a:noFill/>
            <a:miter lim="800000"/>
            <a:headEnd/>
            <a:tailEnd/>
          </a:ln>
          <a:effectLst/>
        </p:spPr>
        <p:txBody>
          <a:bodyPr vert="horz" wrap="square" lIns="92256" tIns="46131" rIns="92256" bIns="46131" numCol="1" anchor="b" anchorCtr="0" compatLnSpc="1">
            <a:prstTxWarp prst="textNoShape">
              <a:avLst/>
            </a:prstTxWarp>
          </a:bodyPr>
          <a:lstStyle>
            <a:lvl1pPr algn="r" defTabSz="923121">
              <a:defRPr sz="1200"/>
            </a:lvl1pPr>
          </a:lstStyle>
          <a:p>
            <a:pPr>
              <a:defRPr/>
            </a:pPr>
            <a:fld id="{7595DB70-7587-4F0D-AAEE-B53F49D28FF9}" type="slidenum">
              <a:rPr lang="en-US"/>
              <a:pPr>
                <a:defRPr/>
              </a:pPr>
              <a:t>‹#›</a:t>
            </a:fld>
            <a:endParaRPr lang="en-US"/>
          </a:p>
        </p:txBody>
      </p:sp>
    </p:spTree>
    <p:extLst>
      <p:ext uri="{BB962C8B-B14F-4D97-AF65-F5344CB8AC3E}">
        <p14:creationId xmlns:p14="http://schemas.microsoft.com/office/powerpoint/2010/main" val="6439605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pPr eaLnBrk="1" hangingPunct="1"/>
            <a:endParaRPr lang="en-US" smtClean="0"/>
          </a:p>
        </p:txBody>
      </p:sp>
      <p:sp>
        <p:nvSpPr>
          <p:cNvPr id="102404" name="Slide Number Placeholder 3"/>
          <p:cNvSpPr>
            <a:spLocks noGrp="1"/>
          </p:cNvSpPr>
          <p:nvPr>
            <p:ph type="sldNum" sz="quarter" idx="5"/>
          </p:nvPr>
        </p:nvSpPr>
        <p:spPr>
          <a:noFill/>
        </p:spPr>
        <p:txBody>
          <a:bodyPr/>
          <a:lstStyle/>
          <a:p>
            <a:pPr defTabSz="920972"/>
            <a:fld id="{CEE9A69B-CE38-4C43-AE89-1BB97FDDA7A9}" type="slidenum">
              <a:rPr lang="en-US" smtClean="0"/>
              <a:pPr defTabSz="920972"/>
              <a:t>1</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595DB70-7587-4F0D-AAEE-B53F49D28FF9}" type="slidenum">
              <a:rPr lang="en-US" smtClean="0"/>
              <a:pPr>
                <a:defRPr/>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752" eaLnBrk="0" hangingPunct="0">
              <a:defRPr sz="2400">
                <a:solidFill>
                  <a:schemeClr val="tx1"/>
                </a:solidFill>
                <a:latin typeface="Times New Roman" pitchFamily="18" charset="0"/>
              </a:defRPr>
            </a:lvl1pPr>
            <a:lvl2pPr marL="742850" indent="-285711" defTabSz="904752" eaLnBrk="0" hangingPunct="0">
              <a:defRPr sz="2400">
                <a:solidFill>
                  <a:schemeClr val="tx1"/>
                </a:solidFill>
                <a:latin typeface="Times New Roman" pitchFamily="18" charset="0"/>
              </a:defRPr>
            </a:lvl2pPr>
            <a:lvl3pPr marL="1142845" indent="-228569" defTabSz="904752" eaLnBrk="0" hangingPunct="0">
              <a:defRPr sz="2400">
                <a:solidFill>
                  <a:schemeClr val="tx1"/>
                </a:solidFill>
                <a:latin typeface="Times New Roman" pitchFamily="18" charset="0"/>
              </a:defRPr>
            </a:lvl3pPr>
            <a:lvl4pPr marL="1599983" indent="-228569" defTabSz="904752" eaLnBrk="0" hangingPunct="0">
              <a:defRPr sz="2400">
                <a:solidFill>
                  <a:schemeClr val="tx1"/>
                </a:solidFill>
                <a:latin typeface="Times New Roman" pitchFamily="18" charset="0"/>
              </a:defRPr>
            </a:lvl4pPr>
            <a:lvl5pPr marL="2057121" indent="-228569" defTabSz="904752" eaLnBrk="0" hangingPunct="0">
              <a:defRPr sz="2400">
                <a:solidFill>
                  <a:schemeClr val="tx1"/>
                </a:solidFill>
                <a:latin typeface="Times New Roman" pitchFamily="18" charset="0"/>
              </a:defRPr>
            </a:lvl5pPr>
            <a:lvl6pPr marL="2514259" indent="-228569" defTabSz="904752" eaLnBrk="0" fontAlgn="base" hangingPunct="0">
              <a:spcBef>
                <a:spcPct val="0"/>
              </a:spcBef>
              <a:spcAft>
                <a:spcPct val="0"/>
              </a:spcAft>
              <a:defRPr sz="2400">
                <a:solidFill>
                  <a:schemeClr val="tx1"/>
                </a:solidFill>
                <a:latin typeface="Times New Roman" pitchFamily="18" charset="0"/>
              </a:defRPr>
            </a:lvl6pPr>
            <a:lvl7pPr marL="2971397" indent="-228569" defTabSz="904752" eaLnBrk="0" fontAlgn="base" hangingPunct="0">
              <a:spcBef>
                <a:spcPct val="0"/>
              </a:spcBef>
              <a:spcAft>
                <a:spcPct val="0"/>
              </a:spcAft>
              <a:defRPr sz="2400">
                <a:solidFill>
                  <a:schemeClr val="tx1"/>
                </a:solidFill>
                <a:latin typeface="Times New Roman" pitchFamily="18" charset="0"/>
              </a:defRPr>
            </a:lvl7pPr>
            <a:lvl8pPr marL="3428535" indent="-228569" defTabSz="904752" eaLnBrk="0" fontAlgn="base" hangingPunct="0">
              <a:spcBef>
                <a:spcPct val="0"/>
              </a:spcBef>
              <a:spcAft>
                <a:spcPct val="0"/>
              </a:spcAft>
              <a:defRPr sz="2400">
                <a:solidFill>
                  <a:schemeClr val="tx1"/>
                </a:solidFill>
                <a:latin typeface="Times New Roman" pitchFamily="18" charset="0"/>
              </a:defRPr>
            </a:lvl8pPr>
            <a:lvl9pPr marL="3885672" indent="-228569" defTabSz="904752" eaLnBrk="0" fontAlgn="base" hangingPunct="0">
              <a:spcBef>
                <a:spcPct val="0"/>
              </a:spcBef>
              <a:spcAft>
                <a:spcPct val="0"/>
              </a:spcAft>
              <a:defRPr sz="2400">
                <a:solidFill>
                  <a:schemeClr val="tx1"/>
                </a:solidFill>
                <a:latin typeface="Times New Roman" pitchFamily="18" charset="0"/>
              </a:defRPr>
            </a:lvl9pPr>
          </a:lstStyle>
          <a:p>
            <a:fld id="{8482D6F9-8322-4086-932C-7C668880434D}" type="slidenum">
              <a:rPr lang="en-US" sz="1000"/>
              <a:pPr/>
              <a:t>24</a:t>
            </a:fld>
            <a:endParaRPr lang="en-US" sz="1000"/>
          </a:p>
        </p:txBody>
      </p:sp>
      <p:sp>
        <p:nvSpPr>
          <p:cNvPr id="103427" name="Rectangle 2"/>
          <p:cNvSpPr>
            <a:spLocks noGrp="1" noRot="1" noChangeAspect="1" noChangeArrowheads="1" noTextEdit="1"/>
          </p:cNvSpPr>
          <p:nvPr>
            <p:ph type="sldImg"/>
          </p:nvPr>
        </p:nvSpPr>
        <p:spPr>
          <a:xfrm>
            <a:off x="1169988" y="685800"/>
            <a:ext cx="4673600" cy="3506788"/>
          </a:xfrm>
          <a:solidFill>
            <a:srgbClr val="FFFFFF"/>
          </a:solidFill>
          <a:ln/>
        </p:spPr>
      </p:sp>
      <p:sp>
        <p:nvSpPr>
          <p:cNvPr id="103428" name="Rectangle 3"/>
          <p:cNvSpPr>
            <a:spLocks noGrp="1" noChangeArrowheads="1"/>
          </p:cNvSpPr>
          <p:nvPr>
            <p:ph type="body" idx="1"/>
          </p:nvPr>
        </p:nvSpPr>
        <p:spPr>
          <a:xfrm>
            <a:off x="915247" y="4420969"/>
            <a:ext cx="5183152" cy="4192934"/>
          </a:xfrm>
          <a:solidFill>
            <a:srgbClr val="FFFFFF"/>
          </a:solidFill>
          <a:ln>
            <a:solidFill>
              <a:srgbClr val="000000"/>
            </a:solidFill>
          </a:ln>
        </p:spPr>
        <p:txBody>
          <a:bodyPr lIns="90011" tIns="45004" rIns="90011" bIns="45004"/>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752" eaLnBrk="0" hangingPunct="0">
              <a:defRPr sz="2400">
                <a:solidFill>
                  <a:schemeClr val="tx1"/>
                </a:solidFill>
                <a:latin typeface="Times New Roman" pitchFamily="18" charset="0"/>
              </a:defRPr>
            </a:lvl1pPr>
            <a:lvl2pPr marL="742850" indent="-285711" defTabSz="904752" eaLnBrk="0" hangingPunct="0">
              <a:defRPr sz="2400">
                <a:solidFill>
                  <a:schemeClr val="tx1"/>
                </a:solidFill>
                <a:latin typeface="Times New Roman" pitchFamily="18" charset="0"/>
              </a:defRPr>
            </a:lvl2pPr>
            <a:lvl3pPr marL="1142845" indent="-228569" defTabSz="904752" eaLnBrk="0" hangingPunct="0">
              <a:defRPr sz="2400">
                <a:solidFill>
                  <a:schemeClr val="tx1"/>
                </a:solidFill>
                <a:latin typeface="Times New Roman" pitchFamily="18" charset="0"/>
              </a:defRPr>
            </a:lvl3pPr>
            <a:lvl4pPr marL="1599983" indent="-228569" defTabSz="904752" eaLnBrk="0" hangingPunct="0">
              <a:defRPr sz="2400">
                <a:solidFill>
                  <a:schemeClr val="tx1"/>
                </a:solidFill>
                <a:latin typeface="Times New Roman" pitchFamily="18" charset="0"/>
              </a:defRPr>
            </a:lvl4pPr>
            <a:lvl5pPr marL="2057121" indent="-228569" defTabSz="904752" eaLnBrk="0" hangingPunct="0">
              <a:defRPr sz="2400">
                <a:solidFill>
                  <a:schemeClr val="tx1"/>
                </a:solidFill>
                <a:latin typeface="Times New Roman" pitchFamily="18" charset="0"/>
              </a:defRPr>
            </a:lvl5pPr>
            <a:lvl6pPr marL="2514259" indent="-228569" defTabSz="904752" eaLnBrk="0" fontAlgn="base" hangingPunct="0">
              <a:spcBef>
                <a:spcPct val="0"/>
              </a:spcBef>
              <a:spcAft>
                <a:spcPct val="0"/>
              </a:spcAft>
              <a:defRPr sz="2400">
                <a:solidFill>
                  <a:schemeClr val="tx1"/>
                </a:solidFill>
                <a:latin typeface="Times New Roman" pitchFamily="18" charset="0"/>
              </a:defRPr>
            </a:lvl6pPr>
            <a:lvl7pPr marL="2971397" indent="-228569" defTabSz="904752" eaLnBrk="0" fontAlgn="base" hangingPunct="0">
              <a:spcBef>
                <a:spcPct val="0"/>
              </a:spcBef>
              <a:spcAft>
                <a:spcPct val="0"/>
              </a:spcAft>
              <a:defRPr sz="2400">
                <a:solidFill>
                  <a:schemeClr val="tx1"/>
                </a:solidFill>
                <a:latin typeface="Times New Roman" pitchFamily="18" charset="0"/>
              </a:defRPr>
            </a:lvl7pPr>
            <a:lvl8pPr marL="3428535" indent="-228569" defTabSz="904752" eaLnBrk="0" fontAlgn="base" hangingPunct="0">
              <a:spcBef>
                <a:spcPct val="0"/>
              </a:spcBef>
              <a:spcAft>
                <a:spcPct val="0"/>
              </a:spcAft>
              <a:defRPr sz="2400">
                <a:solidFill>
                  <a:schemeClr val="tx1"/>
                </a:solidFill>
                <a:latin typeface="Times New Roman" pitchFamily="18" charset="0"/>
              </a:defRPr>
            </a:lvl8pPr>
            <a:lvl9pPr marL="3885672" indent="-228569" defTabSz="904752" eaLnBrk="0" fontAlgn="base" hangingPunct="0">
              <a:spcBef>
                <a:spcPct val="0"/>
              </a:spcBef>
              <a:spcAft>
                <a:spcPct val="0"/>
              </a:spcAft>
              <a:defRPr sz="2400">
                <a:solidFill>
                  <a:schemeClr val="tx1"/>
                </a:solidFill>
                <a:latin typeface="Times New Roman" pitchFamily="18" charset="0"/>
              </a:defRPr>
            </a:lvl9pPr>
          </a:lstStyle>
          <a:p>
            <a:fld id="{8482D6F9-8322-4086-932C-7C668880434D}" type="slidenum">
              <a:rPr lang="en-US" sz="1000"/>
              <a:pPr/>
              <a:t>25</a:t>
            </a:fld>
            <a:endParaRPr lang="en-US" sz="1000"/>
          </a:p>
        </p:txBody>
      </p:sp>
      <p:sp>
        <p:nvSpPr>
          <p:cNvPr id="103427" name="Rectangle 2"/>
          <p:cNvSpPr>
            <a:spLocks noGrp="1" noRot="1" noChangeAspect="1" noChangeArrowheads="1" noTextEdit="1"/>
          </p:cNvSpPr>
          <p:nvPr>
            <p:ph type="sldImg"/>
          </p:nvPr>
        </p:nvSpPr>
        <p:spPr>
          <a:xfrm>
            <a:off x="1169988" y="685800"/>
            <a:ext cx="4673600" cy="3506788"/>
          </a:xfrm>
          <a:solidFill>
            <a:srgbClr val="FFFFFF"/>
          </a:solidFill>
          <a:ln/>
        </p:spPr>
      </p:sp>
      <p:sp>
        <p:nvSpPr>
          <p:cNvPr id="103428" name="Rectangle 3"/>
          <p:cNvSpPr>
            <a:spLocks noGrp="1" noChangeArrowheads="1"/>
          </p:cNvSpPr>
          <p:nvPr>
            <p:ph type="body" idx="1"/>
          </p:nvPr>
        </p:nvSpPr>
        <p:spPr>
          <a:xfrm>
            <a:off x="915247" y="4420969"/>
            <a:ext cx="5183152" cy="4192934"/>
          </a:xfrm>
          <a:solidFill>
            <a:srgbClr val="FFFFFF"/>
          </a:solidFill>
          <a:ln>
            <a:solidFill>
              <a:srgbClr val="000000"/>
            </a:solidFill>
          </a:ln>
        </p:spPr>
        <p:txBody>
          <a:bodyPr lIns="90011" tIns="45004" rIns="90011" bIns="45004"/>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752" eaLnBrk="0" hangingPunct="0">
              <a:defRPr sz="2400">
                <a:solidFill>
                  <a:schemeClr val="tx1"/>
                </a:solidFill>
                <a:latin typeface="Times New Roman" pitchFamily="18" charset="0"/>
              </a:defRPr>
            </a:lvl1pPr>
            <a:lvl2pPr marL="742850" indent="-285711" defTabSz="904752" eaLnBrk="0" hangingPunct="0">
              <a:defRPr sz="2400">
                <a:solidFill>
                  <a:schemeClr val="tx1"/>
                </a:solidFill>
                <a:latin typeface="Times New Roman" pitchFamily="18" charset="0"/>
              </a:defRPr>
            </a:lvl2pPr>
            <a:lvl3pPr marL="1142845" indent="-228569" defTabSz="904752" eaLnBrk="0" hangingPunct="0">
              <a:defRPr sz="2400">
                <a:solidFill>
                  <a:schemeClr val="tx1"/>
                </a:solidFill>
                <a:latin typeface="Times New Roman" pitchFamily="18" charset="0"/>
              </a:defRPr>
            </a:lvl3pPr>
            <a:lvl4pPr marL="1599983" indent="-228569" defTabSz="904752" eaLnBrk="0" hangingPunct="0">
              <a:defRPr sz="2400">
                <a:solidFill>
                  <a:schemeClr val="tx1"/>
                </a:solidFill>
                <a:latin typeface="Times New Roman" pitchFamily="18" charset="0"/>
              </a:defRPr>
            </a:lvl4pPr>
            <a:lvl5pPr marL="2057121" indent="-228569" defTabSz="904752" eaLnBrk="0" hangingPunct="0">
              <a:defRPr sz="2400">
                <a:solidFill>
                  <a:schemeClr val="tx1"/>
                </a:solidFill>
                <a:latin typeface="Times New Roman" pitchFamily="18" charset="0"/>
              </a:defRPr>
            </a:lvl5pPr>
            <a:lvl6pPr marL="2514259" indent="-228569" defTabSz="904752" eaLnBrk="0" fontAlgn="base" hangingPunct="0">
              <a:spcBef>
                <a:spcPct val="0"/>
              </a:spcBef>
              <a:spcAft>
                <a:spcPct val="0"/>
              </a:spcAft>
              <a:defRPr sz="2400">
                <a:solidFill>
                  <a:schemeClr val="tx1"/>
                </a:solidFill>
                <a:latin typeface="Times New Roman" pitchFamily="18" charset="0"/>
              </a:defRPr>
            </a:lvl6pPr>
            <a:lvl7pPr marL="2971397" indent="-228569" defTabSz="904752" eaLnBrk="0" fontAlgn="base" hangingPunct="0">
              <a:spcBef>
                <a:spcPct val="0"/>
              </a:spcBef>
              <a:spcAft>
                <a:spcPct val="0"/>
              </a:spcAft>
              <a:defRPr sz="2400">
                <a:solidFill>
                  <a:schemeClr val="tx1"/>
                </a:solidFill>
                <a:latin typeface="Times New Roman" pitchFamily="18" charset="0"/>
              </a:defRPr>
            </a:lvl7pPr>
            <a:lvl8pPr marL="3428535" indent="-228569" defTabSz="904752" eaLnBrk="0" fontAlgn="base" hangingPunct="0">
              <a:spcBef>
                <a:spcPct val="0"/>
              </a:spcBef>
              <a:spcAft>
                <a:spcPct val="0"/>
              </a:spcAft>
              <a:defRPr sz="2400">
                <a:solidFill>
                  <a:schemeClr val="tx1"/>
                </a:solidFill>
                <a:latin typeface="Times New Roman" pitchFamily="18" charset="0"/>
              </a:defRPr>
            </a:lvl8pPr>
            <a:lvl9pPr marL="3885672" indent="-228569" defTabSz="904752" eaLnBrk="0" fontAlgn="base" hangingPunct="0">
              <a:spcBef>
                <a:spcPct val="0"/>
              </a:spcBef>
              <a:spcAft>
                <a:spcPct val="0"/>
              </a:spcAft>
              <a:defRPr sz="2400">
                <a:solidFill>
                  <a:schemeClr val="tx1"/>
                </a:solidFill>
                <a:latin typeface="Times New Roman" pitchFamily="18" charset="0"/>
              </a:defRPr>
            </a:lvl9pPr>
          </a:lstStyle>
          <a:p>
            <a:fld id="{8482D6F9-8322-4086-932C-7C668880434D}" type="slidenum">
              <a:rPr lang="en-US" sz="1000"/>
              <a:pPr/>
              <a:t>26</a:t>
            </a:fld>
            <a:endParaRPr lang="en-US" sz="1000"/>
          </a:p>
        </p:txBody>
      </p:sp>
      <p:sp>
        <p:nvSpPr>
          <p:cNvPr id="103427" name="Rectangle 2"/>
          <p:cNvSpPr>
            <a:spLocks noGrp="1" noRot="1" noChangeAspect="1" noChangeArrowheads="1" noTextEdit="1"/>
          </p:cNvSpPr>
          <p:nvPr>
            <p:ph type="sldImg"/>
          </p:nvPr>
        </p:nvSpPr>
        <p:spPr>
          <a:xfrm>
            <a:off x="1169988" y="685800"/>
            <a:ext cx="4673600" cy="3506788"/>
          </a:xfrm>
          <a:solidFill>
            <a:srgbClr val="FFFFFF"/>
          </a:solidFill>
          <a:ln/>
        </p:spPr>
      </p:sp>
      <p:sp>
        <p:nvSpPr>
          <p:cNvPr id="103428" name="Rectangle 3"/>
          <p:cNvSpPr>
            <a:spLocks noGrp="1" noChangeArrowheads="1"/>
          </p:cNvSpPr>
          <p:nvPr>
            <p:ph type="body" idx="1"/>
          </p:nvPr>
        </p:nvSpPr>
        <p:spPr>
          <a:xfrm>
            <a:off x="915247" y="4420969"/>
            <a:ext cx="5183152" cy="4192934"/>
          </a:xfrm>
          <a:solidFill>
            <a:srgbClr val="FFFFFF"/>
          </a:solidFill>
          <a:ln>
            <a:solidFill>
              <a:srgbClr val="000000"/>
            </a:solidFill>
          </a:ln>
        </p:spPr>
        <p:txBody>
          <a:bodyPr lIns="90011" tIns="45004" rIns="90011" bIns="45004"/>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752" eaLnBrk="0" hangingPunct="0">
              <a:defRPr sz="2400">
                <a:solidFill>
                  <a:schemeClr val="tx1"/>
                </a:solidFill>
                <a:latin typeface="Times New Roman" pitchFamily="18" charset="0"/>
              </a:defRPr>
            </a:lvl1pPr>
            <a:lvl2pPr marL="742850" indent="-285711" defTabSz="904752" eaLnBrk="0" hangingPunct="0">
              <a:defRPr sz="2400">
                <a:solidFill>
                  <a:schemeClr val="tx1"/>
                </a:solidFill>
                <a:latin typeface="Times New Roman" pitchFamily="18" charset="0"/>
              </a:defRPr>
            </a:lvl2pPr>
            <a:lvl3pPr marL="1142845" indent="-228569" defTabSz="904752" eaLnBrk="0" hangingPunct="0">
              <a:defRPr sz="2400">
                <a:solidFill>
                  <a:schemeClr val="tx1"/>
                </a:solidFill>
                <a:latin typeface="Times New Roman" pitchFamily="18" charset="0"/>
              </a:defRPr>
            </a:lvl3pPr>
            <a:lvl4pPr marL="1599983" indent="-228569" defTabSz="904752" eaLnBrk="0" hangingPunct="0">
              <a:defRPr sz="2400">
                <a:solidFill>
                  <a:schemeClr val="tx1"/>
                </a:solidFill>
                <a:latin typeface="Times New Roman" pitchFamily="18" charset="0"/>
              </a:defRPr>
            </a:lvl4pPr>
            <a:lvl5pPr marL="2057121" indent="-228569" defTabSz="904752" eaLnBrk="0" hangingPunct="0">
              <a:defRPr sz="2400">
                <a:solidFill>
                  <a:schemeClr val="tx1"/>
                </a:solidFill>
                <a:latin typeface="Times New Roman" pitchFamily="18" charset="0"/>
              </a:defRPr>
            </a:lvl5pPr>
            <a:lvl6pPr marL="2514259" indent="-228569" defTabSz="904752" eaLnBrk="0" fontAlgn="base" hangingPunct="0">
              <a:spcBef>
                <a:spcPct val="0"/>
              </a:spcBef>
              <a:spcAft>
                <a:spcPct val="0"/>
              </a:spcAft>
              <a:defRPr sz="2400">
                <a:solidFill>
                  <a:schemeClr val="tx1"/>
                </a:solidFill>
                <a:latin typeface="Times New Roman" pitchFamily="18" charset="0"/>
              </a:defRPr>
            </a:lvl6pPr>
            <a:lvl7pPr marL="2971397" indent="-228569" defTabSz="904752" eaLnBrk="0" fontAlgn="base" hangingPunct="0">
              <a:spcBef>
                <a:spcPct val="0"/>
              </a:spcBef>
              <a:spcAft>
                <a:spcPct val="0"/>
              </a:spcAft>
              <a:defRPr sz="2400">
                <a:solidFill>
                  <a:schemeClr val="tx1"/>
                </a:solidFill>
                <a:latin typeface="Times New Roman" pitchFamily="18" charset="0"/>
              </a:defRPr>
            </a:lvl7pPr>
            <a:lvl8pPr marL="3428535" indent="-228569" defTabSz="904752" eaLnBrk="0" fontAlgn="base" hangingPunct="0">
              <a:spcBef>
                <a:spcPct val="0"/>
              </a:spcBef>
              <a:spcAft>
                <a:spcPct val="0"/>
              </a:spcAft>
              <a:defRPr sz="2400">
                <a:solidFill>
                  <a:schemeClr val="tx1"/>
                </a:solidFill>
                <a:latin typeface="Times New Roman" pitchFamily="18" charset="0"/>
              </a:defRPr>
            </a:lvl8pPr>
            <a:lvl9pPr marL="3885672" indent="-228569" defTabSz="904752" eaLnBrk="0" fontAlgn="base" hangingPunct="0">
              <a:spcBef>
                <a:spcPct val="0"/>
              </a:spcBef>
              <a:spcAft>
                <a:spcPct val="0"/>
              </a:spcAft>
              <a:defRPr sz="2400">
                <a:solidFill>
                  <a:schemeClr val="tx1"/>
                </a:solidFill>
                <a:latin typeface="Times New Roman" pitchFamily="18" charset="0"/>
              </a:defRPr>
            </a:lvl9pPr>
          </a:lstStyle>
          <a:p>
            <a:fld id="{8482D6F9-8322-4086-932C-7C668880434D}" type="slidenum">
              <a:rPr lang="en-US" sz="1000"/>
              <a:pPr/>
              <a:t>27</a:t>
            </a:fld>
            <a:endParaRPr lang="en-US" sz="1000"/>
          </a:p>
        </p:txBody>
      </p:sp>
      <p:sp>
        <p:nvSpPr>
          <p:cNvPr id="103427" name="Rectangle 2"/>
          <p:cNvSpPr>
            <a:spLocks noGrp="1" noRot="1" noChangeAspect="1" noChangeArrowheads="1" noTextEdit="1"/>
          </p:cNvSpPr>
          <p:nvPr>
            <p:ph type="sldImg"/>
          </p:nvPr>
        </p:nvSpPr>
        <p:spPr>
          <a:xfrm>
            <a:off x="1169988" y="685800"/>
            <a:ext cx="4673600" cy="3506788"/>
          </a:xfrm>
          <a:solidFill>
            <a:srgbClr val="FFFFFF"/>
          </a:solidFill>
          <a:ln/>
        </p:spPr>
      </p:sp>
      <p:sp>
        <p:nvSpPr>
          <p:cNvPr id="103428" name="Rectangle 3"/>
          <p:cNvSpPr>
            <a:spLocks noGrp="1" noChangeArrowheads="1"/>
          </p:cNvSpPr>
          <p:nvPr>
            <p:ph type="body" idx="1"/>
          </p:nvPr>
        </p:nvSpPr>
        <p:spPr>
          <a:xfrm>
            <a:off x="915247" y="4420969"/>
            <a:ext cx="5183152" cy="4192934"/>
          </a:xfrm>
          <a:solidFill>
            <a:srgbClr val="FFFFFF"/>
          </a:solidFill>
          <a:ln>
            <a:solidFill>
              <a:srgbClr val="000000"/>
            </a:solidFill>
          </a:ln>
        </p:spPr>
        <p:txBody>
          <a:bodyPr lIns="90011" tIns="45004" rIns="90011" bIns="45004"/>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752" eaLnBrk="0" hangingPunct="0">
              <a:defRPr sz="2400">
                <a:solidFill>
                  <a:schemeClr val="tx1"/>
                </a:solidFill>
                <a:latin typeface="Times New Roman" pitchFamily="18" charset="0"/>
              </a:defRPr>
            </a:lvl1pPr>
            <a:lvl2pPr marL="742850" indent="-285711" defTabSz="904752" eaLnBrk="0" hangingPunct="0">
              <a:defRPr sz="2400">
                <a:solidFill>
                  <a:schemeClr val="tx1"/>
                </a:solidFill>
                <a:latin typeface="Times New Roman" pitchFamily="18" charset="0"/>
              </a:defRPr>
            </a:lvl2pPr>
            <a:lvl3pPr marL="1142845" indent="-228569" defTabSz="904752" eaLnBrk="0" hangingPunct="0">
              <a:defRPr sz="2400">
                <a:solidFill>
                  <a:schemeClr val="tx1"/>
                </a:solidFill>
                <a:latin typeface="Times New Roman" pitchFamily="18" charset="0"/>
              </a:defRPr>
            </a:lvl3pPr>
            <a:lvl4pPr marL="1599983" indent="-228569" defTabSz="904752" eaLnBrk="0" hangingPunct="0">
              <a:defRPr sz="2400">
                <a:solidFill>
                  <a:schemeClr val="tx1"/>
                </a:solidFill>
                <a:latin typeface="Times New Roman" pitchFamily="18" charset="0"/>
              </a:defRPr>
            </a:lvl4pPr>
            <a:lvl5pPr marL="2057121" indent="-228569" defTabSz="904752" eaLnBrk="0" hangingPunct="0">
              <a:defRPr sz="2400">
                <a:solidFill>
                  <a:schemeClr val="tx1"/>
                </a:solidFill>
                <a:latin typeface="Times New Roman" pitchFamily="18" charset="0"/>
              </a:defRPr>
            </a:lvl5pPr>
            <a:lvl6pPr marL="2514259" indent="-228569" defTabSz="904752" eaLnBrk="0" fontAlgn="base" hangingPunct="0">
              <a:spcBef>
                <a:spcPct val="0"/>
              </a:spcBef>
              <a:spcAft>
                <a:spcPct val="0"/>
              </a:spcAft>
              <a:defRPr sz="2400">
                <a:solidFill>
                  <a:schemeClr val="tx1"/>
                </a:solidFill>
                <a:latin typeface="Times New Roman" pitchFamily="18" charset="0"/>
              </a:defRPr>
            </a:lvl6pPr>
            <a:lvl7pPr marL="2971397" indent="-228569" defTabSz="904752" eaLnBrk="0" fontAlgn="base" hangingPunct="0">
              <a:spcBef>
                <a:spcPct val="0"/>
              </a:spcBef>
              <a:spcAft>
                <a:spcPct val="0"/>
              </a:spcAft>
              <a:defRPr sz="2400">
                <a:solidFill>
                  <a:schemeClr val="tx1"/>
                </a:solidFill>
                <a:latin typeface="Times New Roman" pitchFamily="18" charset="0"/>
              </a:defRPr>
            </a:lvl7pPr>
            <a:lvl8pPr marL="3428535" indent="-228569" defTabSz="904752" eaLnBrk="0" fontAlgn="base" hangingPunct="0">
              <a:spcBef>
                <a:spcPct val="0"/>
              </a:spcBef>
              <a:spcAft>
                <a:spcPct val="0"/>
              </a:spcAft>
              <a:defRPr sz="2400">
                <a:solidFill>
                  <a:schemeClr val="tx1"/>
                </a:solidFill>
                <a:latin typeface="Times New Roman" pitchFamily="18" charset="0"/>
              </a:defRPr>
            </a:lvl8pPr>
            <a:lvl9pPr marL="3885672" indent="-228569" defTabSz="904752" eaLnBrk="0" fontAlgn="base" hangingPunct="0">
              <a:spcBef>
                <a:spcPct val="0"/>
              </a:spcBef>
              <a:spcAft>
                <a:spcPct val="0"/>
              </a:spcAft>
              <a:defRPr sz="2400">
                <a:solidFill>
                  <a:schemeClr val="tx1"/>
                </a:solidFill>
                <a:latin typeface="Times New Roman" pitchFamily="18" charset="0"/>
              </a:defRPr>
            </a:lvl9pPr>
          </a:lstStyle>
          <a:p>
            <a:fld id="{8482D6F9-8322-4086-932C-7C668880434D}" type="slidenum">
              <a:rPr lang="en-US" sz="1000"/>
              <a:pPr/>
              <a:t>28</a:t>
            </a:fld>
            <a:endParaRPr lang="en-US" sz="1000"/>
          </a:p>
        </p:txBody>
      </p:sp>
      <p:sp>
        <p:nvSpPr>
          <p:cNvPr id="103427" name="Rectangle 2"/>
          <p:cNvSpPr>
            <a:spLocks noGrp="1" noRot="1" noChangeAspect="1" noChangeArrowheads="1" noTextEdit="1"/>
          </p:cNvSpPr>
          <p:nvPr>
            <p:ph type="sldImg"/>
          </p:nvPr>
        </p:nvSpPr>
        <p:spPr>
          <a:xfrm>
            <a:off x="1169988" y="685800"/>
            <a:ext cx="4673600" cy="3506788"/>
          </a:xfrm>
          <a:solidFill>
            <a:srgbClr val="FFFFFF"/>
          </a:solidFill>
          <a:ln/>
        </p:spPr>
      </p:sp>
      <p:sp>
        <p:nvSpPr>
          <p:cNvPr id="103428" name="Rectangle 3"/>
          <p:cNvSpPr>
            <a:spLocks noGrp="1" noChangeArrowheads="1"/>
          </p:cNvSpPr>
          <p:nvPr>
            <p:ph type="body" idx="1"/>
          </p:nvPr>
        </p:nvSpPr>
        <p:spPr>
          <a:xfrm>
            <a:off x="915247" y="4420969"/>
            <a:ext cx="5183152" cy="4192934"/>
          </a:xfrm>
          <a:solidFill>
            <a:srgbClr val="FFFFFF"/>
          </a:solidFill>
          <a:ln>
            <a:solidFill>
              <a:srgbClr val="000000"/>
            </a:solidFill>
          </a:ln>
        </p:spPr>
        <p:txBody>
          <a:bodyPr lIns="90011" tIns="45004" rIns="90011" bIns="45004"/>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6888" y="44450"/>
            <a:ext cx="2068512" cy="61801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8175" y="44450"/>
            <a:ext cx="6056313" cy="61801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228600"/>
            <a:ext cx="7772400" cy="1219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641475"/>
            <a:ext cx="38100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41475"/>
            <a:ext cx="38100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944938"/>
            <a:ext cx="3810000" cy="2151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4938"/>
            <a:ext cx="3810000" cy="2151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2B4A604F-778E-47A5-B946-30C961B949A8}" type="slidenum">
              <a:rPr lang="en-US"/>
              <a:pPr>
                <a:defRPr/>
              </a:pPr>
              <a:t>‹#›</a:t>
            </a:fld>
            <a:endParaRPr lang="en-US"/>
          </a:p>
        </p:txBody>
      </p:sp>
    </p:spTree>
    <p:extLst>
      <p:ext uri="{BB962C8B-B14F-4D97-AF65-F5344CB8AC3E}">
        <p14:creationId xmlns:p14="http://schemas.microsoft.com/office/powerpoint/2010/main" val="852004328"/>
      </p:ext>
    </p:extLst>
  </p:cSld>
  <p:clrMapOvr>
    <a:masterClrMapping/>
  </p:clrMapOvr>
  <p:transition>
    <p:cut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8175" y="1500188"/>
            <a:ext cx="38481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500188"/>
            <a:ext cx="38481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8194" name="Rectangle 7"/>
          <p:cNvSpPr>
            <a:spLocks noGrp="1" noChangeArrowheads="1"/>
          </p:cNvSpPr>
          <p:nvPr>
            <p:ph type="body" idx="1"/>
          </p:nvPr>
        </p:nvSpPr>
        <p:spPr bwMode="auto">
          <a:xfrm>
            <a:off x="638175" y="1500188"/>
            <a:ext cx="7848600" cy="47244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a:p>
            <a:pPr lvl="0"/>
            <a:endParaRPr lang="en-US" smtClean="0"/>
          </a:p>
        </p:txBody>
      </p:sp>
      <p:sp>
        <p:nvSpPr>
          <p:cNvPr id="8195" name="Rectangle 8"/>
          <p:cNvSpPr>
            <a:spLocks noGrp="1" noChangeArrowheads="1"/>
          </p:cNvSpPr>
          <p:nvPr>
            <p:ph type="title"/>
          </p:nvPr>
        </p:nvSpPr>
        <p:spPr bwMode="auto">
          <a:xfrm>
            <a:off x="1828800" y="44450"/>
            <a:ext cx="7086600" cy="898525"/>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Slide Title Here…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dt="0"/>
  <p:txStyles>
    <p:titleStyle>
      <a:lvl1pPr algn="l" rtl="0" eaLnBrk="0" fontAlgn="base" hangingPunct="0">
        <a:spcBef>
          <a:spcPct val="0"/>
        </a:spcBef>
        <a:spcAft>
          <a:spcPct val="0"/>
        </a:spcAft>
        <a:defRPr sz="2900" b="1">
          <a:solidFill>
            <a:schemeClr val="bg1"/>
          </a:solidFill>
          <a:latin typeface="+mj-lt"/>
          <a:ea typeface="+mj-ea"/>
          <a:cs typeface="+mj-cs"/>
        </a:defRPr>
      </a:lvl1pPr>
      <a:lvl2pPr algn="l" rtl="0" eaLnBrk="0" fontAlgn="base" hangingPunct="0">
        <a:spcBef>
          <a:spcPct val="0"/>
        </a:spcBef>
        <a:spcAft>
          <a:spcPct val="0"/>
        </a:spcAft>
        <a:defRPr sz="2900" b="1">
          <a:solidFill>
            <a:schemeClr val="bg1"/>
          </a:solidFill>
          <a:latin typeface="Arial" charset="0"/>
        </a:defRPr>
      </a:lvl2pPr>
      <a:lvl3pPr algn="l" rtl="0" eaLnBrk="0" fontAlgn="base" hangingPunct="0">
        <a:spcBef>
          <a:spcPct val="0"/>
        </a:spcBef>
        <a:spcAft>
          <a:spcPct val="0"/>
        </a:spcAft>
        <a:defRPr sz="2900" b="1">
          <a:solidFill>
            <a:schemeClr val="bg1"/>
          </a:solidFill>
          <a:latin typeface="Arial" charset="0"/>
        </a:defRPr>
      </a:lvl3pPr>
      <a:lvl4pPr algn="l" rtl="0" eaLnBrk="0" fontAlgn="base" hangingPunct="0">
        <a:spcBef>
          <a:spcPct val="0"/>
        </a:spcBef>
        <a:spcAft>
          <a:spcPct val="0"/>
        </a:spcAft>
        <a:defRPr sz="2900" b="1">
          <a:solidFill>
            <a:schemeClr val="bg1"/>
          </a:solidFill>
          <a:latin typeface="Arial" charset="0"/>
        </a:defRPr>
      </a:lvl4pPr>
      <a:lvl5pPr algn="l" rtl="0" eaLnBrk="0" fontAlgn="base" hangingPunct="0">
        <a:spcBef>
          <a:spcPct val="0"/>
        </a:spcBef>
        <a:spcAft>
          <a:spcPct val="0"/>
        </a:spcAft>
        <a:defRPr sz="2900" b="1">
          <a:solidFill>
            <a:schemeClr val="bg1"/>
          </a:solidFill>
          <a:latin typeface="Arial" charset="0"/>
        </a:defRPr>
      </a:lvl5pPr>
      <a:lvl6pPr marL="457200" algn="l" rtl="0" fontAlgn="base">
        <a:spcBef>
          <a:spcPct val="0"/>
        </a:spcBef>
        <a:spcAft>
          <a:spcPct val="0"/>
        </a:spcAft>
        <a:defRPr sz="2900" b="1">
          <a:solidFill>
            <a:schemeClr val="bg1"/>
          </a:solidFill>
          <a:latin typeface="Arial" charset="0"/>
        </a:defRPr>
      </a:lvl6pPr>
      <a:lvl7pPr marL="914400" algn="l" rtl="0" fontAlgn="base">
        <a:spcBef>
          <a:spcPct val="0"/>
        </a:spcBef>
        <a:spcAft>
          <a:spcPct val="0"/>
        </a:spcAft>
        <a:defRPr sz="2900" b="1">
          <a:solidFill>
            <a:schemeClr val="bg1"/>
          </a:solidFill>
          <a:latin typeface="Arial" charset="0"/>
        </a:defRPr>
      </a:lvl7pPr>
      <a:lvl8pPr marL="1371600" algn="l" rtl="0" fontAlgn="base">
        <a:spcBef>
          <a:spcPct val="0"/>
        </a:spcBef>
        <a:spcAft>
          <a:spcPct val="0"/>
        </a:spcAft>
        <a:defRPr sz="2900" b="1">
          <a:solidFill>
            <a:schemeClr val="bg1"/>
          </a:solidFill>
          <a:latin typeface="Arial" charset="0"/>
        </a:defRPr>
      </a:lvl8pPr>
      <a:lvl9pPr marL="1828800" algn="l" rtl="0" fontAlgn="base">
        <a:spcBef>
          <a:spcPct val="0"/>
        </a:spcBef>
        <a:spcAft>
          <a:spcPct val="0"/>
        </a:spcAft>
        <a:defRPr sz="2900" b="1">
          <a:solidFill>
            <a:schemeClr val="bg1"/>
          </a:solidFill>
          <a:latin typeface="Arial" charset="0"/>
        </a:defRPr>
      </a:lvl9pPr>
    </p:titleStyle>
    <p:bodyStyle>
      <a:lvl1pPr marL="342900" indent="-342900" algn="l" rtl="0" eaLnBrk="0" fontAlgn="base" hangingPunct="0">
        <a:spcBef>
          <a:spcPct val="20000"/>
        </a:spcBef>
        <a:spcAft>
          <a:spcPct val="0"/>
        </a:spcAft>
        <a:buClr>
          <a:srgbClr val="EEEAB6"/>
        </a:buClr>
        <a:buSzPct val="115000"/>
        <a:buFont typeface="Wingdings" pitchFamily="2" charset="2"/>
        <a:buChar char="§"/>
        <a:defRPr sz="2400" b="1">
          <a:solidFill>
            <a:srgbClr val="FFFFFF"/>
          </a:solidFill>
          <a:latin typeface="+mn-lt"/>
          <a:ea typeface="+mn-ea"/>
          <a:cs typeface="+mn-cs"/>
        </a:defRPr>
      </a:lvl1pPr>
      <a:lvl2pPr marL="742950" indent="-285750" algn="l" rtl="0" eaLnBrk="0" fontAlgn="base" hangingPunct="0">
        <a:spcBef>
          <a:spcPct val="20000"/>
        </a:spcBef>
        <a:spcAft>
          <a:spcPct val="0"/>
        </a:spcAft>
        <a:buClr>
          <a:srgbClr val="AFC6E7"/>
        </a:buClr>
        <a:buFont typeface="Wingdings" pitchFamily="2" charset="2"/>
        <a:buChar char="§"/>
        <a:defRPr sz="2200" b="1">
          <a:solidFill>
            <a:srgbClr val="FFFFFF"/>
          </a:solidFill>
          <a:latin typeface="+mn-lt"/>
        </a:defRPr>
      </a:lvl2pPr>
      <a:lvl3pPr marL="1143000" indent="-228600" algn="l" rtl="0" eaLnBrk="0" fontAlgn="base" hangingPunct="0">
        <a:spcBef>
          <a:spcPct val="20000"/>
        </a:spcBef>
        <a:spcAft>
          <a:spcPct val="0"/>
        </a:spcAft>
        <a:buClr>
          <a:srgbClr val="EEEAB6"/>
        </a:buClr>
        <a:buSzPct val="115000"/>
        <a:buFont typeface="Wingdings" pitchFamily="2" charset="2"/>
        <a:buChar char="§"/>
        <a:defRPr sz="2000" b="1">
          <a:solidFill>
            <a:srgbClr val="FFFFFF"/>
          </a:solidFill>
          <a:latin typeface="+mn-lt"/>
        </a:defRPr>
      </a:lvl3pPr>
      <a:lvl4pPr marL="1600200" indent="-228600" algn="l" rtl="0" eaLnBrk="0" fontAlgn="base" hangingPunct="0">
        <a:spcBef>
          <a:spcPct val="20000"/>
        </a:spcBef>
        <a:spcAft>
          <a:spcPct val="0"/>
        </a:spcAft>
        <a:buClr>
          <a:srgbClr val="AFC6E7"/>
        </a:buClr>
        <a:buSzPct val="115000"/>
        <a:buFont typeface="Wingdings" pitchFamily="2" charset="2"/>
        <a:buChar char="§"/>
        <a:defRPr b="1">
          <a:solidFill>
            <a:srgbClr val="FFFFFF"/>
          </a:solidFill>
          <a:latin typeface="+mn-lt"/>
        </a:defRPr>
      </a:lvl4pPr>
      <a:lvl5pPr marL="2057400" indent="-228600" algn="l" rtl="0" eaLnBrk="0" fontAlgn="base" hangingPunct="0">
        <a:spcBef>
          <a:spcPct val="20000"/>
        </a:spcBef>
        <a:spcAft>
          <a:spcPct val="0"/>
        </a:spcAft>
        <a:buClr>
          <a:srgbClr val="EEEAB6"/>
        </a:buClr>
        <a:buSzPct val="115000"/>
        <a:buFont typeface="Wingdings" pitchFamily="2" charset="2"/>
        <a:buChar char="§"/>
        <a:defRPr sz="1600" b="1">
          <a:solidFill>
            <a:srgbClr val="FFFFFF"/>
          </a:solidFill>
          <a:latin typeface="+mn-lt"/>
        </a:defRPr>
      </a:lvl5pPr>
      <a:lvl6pPr marL="2514600" indent="-228600" algn="l" rtl="0" fontAlgn="base">
        <a:spcBef>
          <a:spcPct val="20000"/>
        </a:spcBef>
        <a:spcAft>
          <a:spcPct val="0"/>
        </a:spcAft>
        <a:buClr>
          <a:srgbClr val="EEEAB6"/>
        </a:buClr>
        <a:buSzPct val="115000"/>
        <a:buFont typeface="Wingdings" pitchFamily="2" charset="2"/>
        <a:buChar char="§"/>
        <a:defRPr sz="1600" b="1">
          <a:solidFill>
            <a:srgbClr val="FFFFFF"/>
          </a:solidFill>
          <a:latin typeface="+mn-lt"/>
        </a:defRPr>
      </a:lvl6pPr>
      <a:lvl7pPr marL="2971800" indent="-228600" algn="l" rtl="0" fontAlgn="base">
        <a:spcBef>
          <a:spcPct val="20000"/>
        </a:spcBef>
        <a:spcAft>
          <a:spcPct val="0"/>
        </a:spcAft>
        <a:buClr>
          <a:srgbClr val="EEEAB6"/>
        </a:buClr>
        <a:buSzPct val="115000"/>
        <a:buFont typeface="Wingdings" pitchFamily="2" charset="2"/>
        <a:buChar char="§"/>
        <a:defRPr sz="1600" b="1">
          <a:solidFill>
            <a:srgbClr val="FFFFFF"/>
          </a:solidFill>
          <a:latin typeface="+mn-lt"/>
        </a:defRPr>
      </a:lvl7pPr>
      <a:lvl8pPr marL="3429000" indent="-228600" algn="l" rtl="0" fontAlgn="base">
        <a:spcBef>
          <a:spcPct val="20000"/>
        </a:spcBef>
        <a:spcAft>
          <a:spcPct val="0"/>
        </a:spcAft>
        <a:buClr>
          <a:srgbClr val="EEEAB6"/>
        </a:buClr>
        <a:buSzPct val="115000"/>
        <a:buFont typeface="Wingdings" pitchFamily="2" charset="2"/>
        <a:buChar char="§"/>
        <a:defRPr sz="1600" b="1">
          <a:solidFill>
            <a:srgbClr val="FFFFFF"/>
          </a:solidFill>
          <a:latin typeface="+mn-lt"/>
        </a:defRPr>
      </a:lvl8pPr>
      <a:lvl9pPr marL="3886200" indent="-228600" algn="l" rtl="0" fontAlgn="base">
        <a:spcBef>
          <a:spcPct val="20000"/>
        </a:spcBef>
        <a:spcAft>
          <a:spcPct val="0"/>
        </a:spcAft>
        <a:buClr>
          <a:srgbClr val="EEEAB6"/>
        </a:buClr>
        <a:buSzPct val="115000"/>
        <a:buFont typeface="Wingdings" pitchFamily="2" charset="2"/>
        <a:buChar char="§"/>
        <a:defRPr sz="1600" b="1">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google.com/url?sa=i&amp;rct=j&amp;q=house%20flood&amp;source=images&amp;cd=&amp;cad=rja&amp;docid=6mSyZ09jx-bRhM&amp;tbnid=LFFe_FysdEFbQM:&amp;ved=0CAUQjRw&amp;url=http://www.geograph.org.uk/photo/505789&amp;ei=-fYIUvGmBobkyQHuvYGYBQ&amp;bvm=bv.50500085,d.aWc&amp;psig=AFQjCNHXVK5LgWGzoxZArOqGluOxC18X3w&amp;ust=1376405613252382"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RJN back.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219" name="Text Box 8"/>
          <p:cNvSpPr txBox="1">
            <a:spLocks noChangeArrowheads="1"/>
          </p:cNvSpPr>
          <p:nvPr/>
        </p:nvSpPr>
        <p:spPr bwMode="auto">
          <a:xfrm>
            <a:off x="138215" y="228600"/>
            <a:ext cx="1301959" cy="461665"/>
          </a:xfrm>
          <a:prstGeom prst="rect">
            <a:avLst/>
          </a:prstGeom>
          <a:noFill/>
          <a:ln w="12700" cap="sq">
            <a:noFill/>
            <a:miter lim="800000"/>
            <a:headEnd type="none" w="sm" len="sm"/>
            <a:tailEnd type="none" w="sm" len="sm"/>
          </a:ln>
        </p:spPr>
        <p:txBody>
          <a:bodyPr wrap="none">
            <a:spAutoFit/>
          </a:bodyPr>
          <a:lstStyle/>
          <a:p>
            <a:pPr eaLnBrk="0" hangingPunct="0"/>
            <a:r>
              <a:rPr lang="en-US" sz="1200" dirty="0" smtClean="0">
                <a:solidFill>
                  <a:schemeClr val="bg1"/>
                </a:solidFill>
              </a:rPr>
              <a:t>August 14, 2013</a:t>
            </a:r>
          </a:p>
          <a:p>
            <a:pPr eaLnBrk="0" hangingPunct="0"/>
            <a:endParaRPr lang="en-US" sz="1200" dirty="0">
              <a:solidFill>
                <a:schemeClr val="bg1"/>
              </a:solidFill>
            </a:endParaRPr>
          </a:p>
        </p:txBody>
      </p:sp>
      <p:sp>
        <p:nvSpPr>
          <p:cNvPr id="9220" name="Text Box 9"/>
          <p:cNvSpPr txBox="1">
            <a:spLocks noChangeArrowheads="1"/>
          </p:cNvSpPr>
          <p:nvPr/>
        </p:nvSpPr>
        <p:spPr bwMode="auto">
          <a:xfrm>
            <a:off x="-76200" y="1600200"/>
            <a:ext cx="9067800" cy="1569660"/>
          </a:xfrm>
          <a:prstGeom prst="rect">
            <a:avLst/>
          </a:prstGeom>
          <a:noFill/>
          <a:ln w="12700" cap="sq">
            <a:noFill/>
            <a:miter lim="800000"/>
            <a:headEnd type="none" w="sm" len="sm"/>
            <a:tailEnd type="none" w="sm" len="sm"/>
          </a:ln>
        </p:spPr>
        <p:txBody>
          <a:bodyPr wrap="square" anchor="b">
            <a:spAutoFit/>
          </a:bodyPr>
          <a:lstStyle/>
          <a:p>
            <a:pPr algn="r" eaLnBrk="0" hangingPunct="0"/>
            <a:r>
              <a:rPr lang="en-US" sz="3200" b="1" dirty="0"/>
              <a:t>City of </a:t>
            </a:r>
            <a:r>
              <a:rPr lang="en-US" sz="3200" b="1" dirty="0" smtClean="0"/>
              <a:t>Elmhurst </a:t>
            </a:r>
          </a:p>
          <a:p>
            <a:pPr algn="r" eaLnBrk="0" hangingPunct="0"/>
            <a:r>
              <a:rPr lang="en-US" sz="3200" b="1" dirty="0" smtClean="0"/>
              <a:t>Comprehensive Flood Plan</a:t>
            </a:r>
            <a:endParaRPr lang="en-US" sz="3200" b="1" dirty="0"/>
          </a:p>
          <a:p>
            <a:pPr algn="r" eaLnBrk="0" hangingPunct="0"/>
            <a:r>
              <a:rPr lang="en-US" sz="3200" b="1" dirty="0" smtClean="0"/>
              <a:t>Presentation to Elmhurst Park District</a:t>
            </a:r>
          </a:p>
        </p:txBody>
      </p:sp>
      <p:sp>
        <p:nvSpPr>
          <p:cNvPr id="9221" name="Text Box 11"/>
          <p:cNvSpPr txBox="1">
            <a:spLocks noChangeArrowheads="1"/>
          </p:cNvSpPr>
          <p:nvPr/>
        </p:nvSpPr>
        <p:spPr bwMode="auto">
          <a:xfrm>
            <a:off x="7848600" y="5579806"/>
            <a:ext cx="1019830" cy="507831"/>
          </a:xfrm>
          <a:prstGeom prst="rect">
            <a:avLst/>
          </a:prstGeom>
          <a:noFill/>
          <a:ln w="12700" cap="sq">
            <a:noFill/>
            <a:miter lim="800000"/>
            <a:headEnd type="none" w="sm" len="sm"/>
            <a:tailEnd type="none" w="sm" len="sm"/>
          </a:ln>
        </p:spPr>
        <p:txBody>
          <a:bodyPr wrap="none">
            <a:spAutoFit/>
          </a:bodyPr>
          <a:lstStyle/>
          <a:p>
            <a:pPr algn="r" eaLnBrk="0" hangingPunct="0"/>
            <a:r>
              <a:rPr lang="en-US" sz="1200" dirty="0"/>
              <a:t>Prepared by</a:t>
            </a:r>
          </a:p>
          <a:p>
            <a:pPr algn="r" eaLnBrk="0" hangingPunct="0"/>
            <a:r>
              <a:rPr lang="en-US" sz="1500" dirty="0" smtClean="0">
                <a:solidFill>
                  <a:srgbClr val="005C96"/>
                </a:solidFill>
              </a:rPr>
              <a:t>CBBEL</a:t>
            </a:r>
            <a:endParaRPr lang="en-US" sz="1500" dirty="0">
              <a:solidFill>
                <a:srgbClr val="005C96"/>
              </a:solidFill>
            </a:endParaRPr>
          </a:p>
        </p:txBody>
      </p:sp>
      <p:pic>
        <p:nvPicPr>
          <p:cNvPr id="7" name="Picture 3" descr="N:\Park Ridge\090092\Water\Images\Resident DVD\2008-09-13 Flood\IMGP4035.JPG"/>
          <p:cNvPicPr>
            <a:picLocks noChangeAspect="1" noChangeArrowheads="1"/>
          </p:cNvPicPr>
          <p:nvPr/>
        </p:nvPicPr>
        <p:blipFill>
          <a:blip r:embed="rId4" cstate="print"/>
          <a:srcRect/>
          <a:stretch>
            <a:fillRect/>
          </a:stretch>
        </p:blipFill>
        <p:spPr bwMode="auto">
          <a:xfrm>
            <a:off x="138215" y="3581400"/>
            <a:ext cx="3619500" cy="2895600"/>
          </a:xfrm>
          <a:prstGeom prst="rect">
            <a:avLst/>
          </a:prstGeom>
          <a:noFill/>
          <a:ln w="9525">
            <a:noFill/>
            <a:miter lim="800000"/>
            <a:headEnd/>
            <a:tailEnd/>
          </a:ln>
        </p:spPr>
      </p:pic>
      <p:pic>
        <p:nvPicPr>
          <p:cNvPr id="9" name="Picture 2" descr="N:\Flooding 4-18-13\Elmhurst\Elmhurst - McKinley and Swain 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264"/>
          <a:stretch/>
        </p:blipFill>
        <p:spPr bwMode="auto">
          <a:xfrm>
            <a:off x="4038600" y="3581400"/>
            <a:ext cx="3657600"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0" y="228600"/>
            <a:ext cx="9144000" cy="898525"/>
          </a:xfrm>
        </p:spPr>
        <p:txBody>
          <a:bodyPr/>
          <a:lstStyle/>
          <a:p>
            <a:pPr algn="ctr"/>
            <a:r>
              <a:rPr lang="en-US" dirty="0" smtClean="0"/>
              <a:t>Stormwater Detention Requirements</a:t>
            </a:r>
            <a:br>
              <a:rPr lang="en-US" dirty="0" smtClean="0"/>
            </a:br>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2765369215"/>
              </p:ext>
            </p:extLst>
          </p:nvPr>
        </p:nvGraphicFramePr>
        <p:xfrm>
          <a:off x="902110" y="3318879"/>
          <a:ext cx="7239000" cy="3108960"/>
        </p:xfrm>
        <a:graphic>
          <a:graphicData uri="http://schemas.openxmlformats.org/drawingml/2006/table">
            <a:tbl>
              <a:tblPr firstRow="1" bandRow="1">
                <a:tableStyleId>{5C22544A-7EE6-4342-B048-85BDC9FD1C3A}</a:tableStyleId>
              </a:tblPr>
              <a:tblGrid>
                <a:gridCol w="2216020"/>
                <a:gridCol w="2028829"/>
                <a:gridCol w="2994151"/>
              </a:tblGrid>
              <a:tr h="869796">
                <a:tc>
                  <a:txBody>
                    <a:bodyPr/>
                    <a:lstStyle/>
                    <a:p>
                      <a:pPr algn="ctr"/>
                      <a:r>
                        <a:rPr lang="en-US" dirty="0" smtClean="0">
                          <a:solidFill>
                            <a:schemeClr val="tx1"/>
                          </a:solidFill>
                        </a:rPr>
                        <a:t>Flood Study Area</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solidFill>
                            <a:schemeClr val="tx1"/>
                          </a:solidFill>
                        </a:rPr>
                        <a:t>Tributary Area </a:t>
                      </a:r>
                    </a:p>
                    <a:p>
                      <a:pPr algn="ctr"/>
                      <a:r>
                        <a:rPr lang="en-US" dirty="0" smtClean="0">
                          <a:solidFill>
                            <a:schemeClr val="tx1"/>
                          </a:solidFill>
                        </a:rPr>
                        <a:t>(acres)</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solidFill>
                            <a:schemeClr val="tx1"/>
                          </a:solidFill>
                        </a:rPr>
                        <a:t>Approximate Stormwater Detention Volume</a:t>
                      </a:r>
                      <a:r>
                        <a:rPr lang="en-US" baseline="0" dirty="0" smtClean="0">
                          <a:solidFill>
                            <a:schemeClr val="tx1"/>
                          </a:solidFill>
                        </a:rPr>
                        <a:t> Required (acre-feet)*</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918">
                <a:tc>
                  <a:txBody>
                    <a:bodyPr/>
                    <a:lstStyle/>
                    <a:p>
                      <a:pPr algn="ctr"/>
                      <a:r>
                        <a:rPr lang="en-US" dirty="0" smtClean="0"/>
                        <a:t>Southwest Elmhurst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1,013</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383</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918">
                <a:tc>
                  <a:txBody>
                    <a:bodyPr/>
                    <a:lstStyle/>
                    <a:p>
                      <a:pPr algn="ctr"/>
                      <a:r>
                        <a:rPr lang="en-US" dirty="0" smtClean="0"/>
                        <a:t>Pine Street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88</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34</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918">
                <a:tc>
                  <a:txBody>
                    <a:bodyPr/>
                    <a:lstStyle/>
                    <a:p>
                      <a:pPr algn="ctr"/>
                      <a:r>
                        <a:rPr lang="en-US" dirty="0" smtClean="0"/>
                        <a:t>Geneva Avenue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109</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42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5198">
                <a:tc>
                  <a:txBody>
                    <a:bodyPr/>
                    <a:lstStyle/>
                    <a:p>
                      <a:pPr algn="ctr"/>
                      <a:r>
                        <a:rPr lang="en-US" dirty="0" smtClean="0"/>
                        <a:t>Brynhaven Subdivision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447</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170</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5198">
                <a:tc>
                  <a:txBody>
                    <a:bodyPr/>
                    <a:lstStyle/>
                    <a:p>
                      <a:pPr algn="ctr"/>
                      <a:r>
                        <a:rPr lang="en-US" dirty="0" smtClean="0"/>
                        <a:t>Seminole</a:t>
                      </a:r>
                      <a:r>
                        <a:rPr lang="en-US" baseline="0" dirty="0" smtClean="0"/>
                        <a:t> &amp; Cottage Hill</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dirty="0" smtClean="0"/>
                        <a:t>179</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dirty="0" smtClean="0"/>
                        <a:t>68</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47918">
                <a:tc>
                  <a:txBody>
                    <a:bodyPr/>
                    <a:lstStyle/>
                    <a:p>
                      <a:pPr algn="r"/>
                      <a:r>
                        <a:rPr lang="en-US" b="1" dirty="0" smtClean="0"/>
                        <a:t>TOTAL</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1,836</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697</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TextBox 4"/>
          <p:cNvSpPr txBox="1"/>
          <p:nvPr/>
        </p:nvSpPr>
        <p:spPr>
          <a:xfrm>
            <a:off x="8753168" y="6544892"/>
            <a:ext cx="3810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10</a:t>
            </a:fld>
            <a:endParaRPr lang="en-US" sz="1200" dirty="0">
              <a:solidFill>
                <a:schemeClr val="bg1"/>
              </a:solidFill>
            </a:endParaRPr>
          </a:p>
        </p:txBody>
      </p:sp>
      <p:sp>
        <p:nvSpPr>
          <p:cNvPr id="2" name="TextBox 1"/>
          <p:cNvSpPr txBox="1"/>
          <p:nvPr/>
        </p:nvSpPr>
        <p:spPr>
          <a:xfrm>
            <a:off x="0" y="1278195"/>
            <a:ext cx="9067800" cy="1920526"/>
          </a:xfrm>
          <a:prstGeom prst="rect">
            <a:avLst/>
          </a:prstGeom>
          <a:noFill/>
        </p:spPr>
        <p:txBody>
          <a:bodyPr wrap="square" rtlCol="0">
            <a:spAutoFit/>
          </a:bodyPr>
          <a:lstStyle/>
          <a:p>
            <a:pPr marL="285750" indent="-285750">
              <a:buFont typeface="Arial" pitchFamily="34" charset="0"/>
              <a:buChar char="•"/>
            </a:pPr>
            <a:r>
              <a:rPr lang="en-US" sz="1980" dirty="0" smtClean="0">
                <a:solidFill>
                  <a:schemeClr val="bg1"/>
                </a:solidFill>
              </a:rPr>
              <a:t>Since the majority of the City of Elmhurst was developed prior to the adoption of the County-wide stormwater regulations, there are few stormwater management facilities (detention) in the flood problem areas. If these areas were developed under today’s standards, the volume of stormwater detention required would be up to 10 times more volume than what would be provided under the proposed flood storage improvements.</a:t>
            </a:r>
            <a:endParaRPr lang="en-US" sz="1980" dirty="0">
              <a:solidFill>
                <a:schemeClr val="bg1"/>
              </a:solidFill>
            </a:endParaRPr>
          </a:p>
        </p:txBody>
      </p:sp>
      <p:sp>
        <p:nvSpPr>
          <p:cNvPr id="3" name="TextBox 2"/>
          <p:cNvSpPr txBox="1"/>
          <p:nvPr/>
        </p:nvSpPr>
        <p:spPr>
          <a:xfrm>
            <a:off x="914400" y="6365557"/>
            <a:ext cx="7239000" cy="369332"/>
          </a:xfrm>
          <a:prstGeom prst="rect">
            <a:avLst/>
          </a:prstGeom>
          <a:noFill/>
        </p:spPr>
        <p:txBody>
          <a:bodyPr wrap="square" rtlCol="0">
            <a:spAutoFit/>
          </a:bodyPr>
          <a:lstStyle/>
          <a:p>
            <a:r>
              <a:rPr lang="en-US" dirty="0" smtClean="0">
                <a:solidFill>
                  <a:schemeClr val="bg1"/>
                </a:solidFill>
              </a:rPr>
              <a:t>*Based on DuPage County stormwater detention </a:t>
            </a:r>
            <a:r>
              <a:rPr lang="en-US" dirty="0" err="1" smtClean="0">
                <a:solidFill>
                  <a:schemeClr val="bg1"/>
                </a:solidFill>
              </a:rPr>
              <a:t>nomograph</a:t>
            </a:r>
            <a:endParaRPr lang="en-US" dirty="0">
              <a:solidFill>
                <a:schemeClr val="bg1"/>
              </a:solidFill>
            </a:endParaRPr>
          </a:p>
        </p:txBody>
      </p:sp>
    </p:spTree>
    <p:extLst>
      <p:ext uri="{BB962C8B-B14F-4D97-AF65-F5344CB8AC3E}">
        <p14:creationId xmlns:p14="http://schemas.microsoft.com/office/powerpoint/2010/main" val="1928792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898525"/>
          </a:xfrm>
        </p:spPr>
        <p:txBody>
          <a:bodyPr/>
          <a:lstStyle/>
          <a:p>
            <a:pPr algn="ctr"/>
            <a:r>
              <a:rPr lang="en-US" dirty="0" smtClean="0"/>
              <a:t>Stormwater Detention Requirements</a:t>
            </a:r>
            <a:endParaRPr lang="en-US" dirty="0"/>
          </a:p>
        </p:txBody>
      </p:sp>
      <p:sp>
        <p:nvSpPr>
          <p:cNvPr id="3" name="Content Placeholder 2"/>
          <p:cNvSpPr>
            <a:spLocks noGrp="1"/>
          </p:cNvSpPr>
          <p:nvPr>
            <p:ph idx="1"/>
          </p:nvPr>
        </p:nvSpPr>
        <p:spPr>
          <a:xfrm>
            <a:off x="128587" y="1295400"/>
            <a:ext cx="8839200" cy="4724400"/>
          </a:xfrm>
        </p:spPr>
        <p:txBody>
          <a:bodyPr/>
          <a:lstStyle/>
          <a:p>
            <a:pPr>
              <a:buClr>
                <a:schemeClr val="bg1"/>
              </a:buClr>
              <a:buFont typeface="Arial" pitchFamily="34" charset="0"/>
              <a:buChar char="•"/>
            </a:pPr>
            <a:r>
              <a:rPr lang="en-US" b="0" dirty="0" smtClean="0"/>
              <a:t>For communities developed after 1992 (adoption of the DuPage County Stormwater Ordinance), such as Naperville, stormwater detention was constructed as part of the development.</a:t>
            </a:r>
            <a:endParaRPr lang="en-US" b="0" dirty="0"/>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529893"/>
            <a:ext cx="6657975" cy="4185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4"/>
          <p:cNvSpPr/>
          <p:nvPr/>
        </p:nvSpPr>
        <p:spPr>
          <a:xfrm>
            <a:off x="1769806" y="3637935"/>
            <a:ext cx="609600" cy="983226"/>
          </a:xfrm>
          <a:custGeom>
            <a:avLst/>
            <a:gdLst>
              <a:gd name="connsiteX0" fmla="*/ 275304 w 609600"/>
              <a:gd name="connsiteY0" fmla="*/ 983226 h 983226"/>
              <a:gd name="connsiteX1" fmla="*/ 609600 w 609600"/>
              <a:gd name="connsiteY1" fmla="*/ 688259 h 983226"/>
              <a:gd name="connsiteX2" fmla="*/ 491613 w 609600"/>
              <a:gd name="connsiteY2" fmla="*/ 521110 h 983226"/>
              <a:gd name="connsiteX3" fmla="*/ 462117 w 609600"/>
              <a:gd name="connsiteY3" fmla="*/ 412955 h 983226"/>
              <a:gd name="connsiteX4" fmla="*/ 442452 w 609600"/>
              <a:gd name="connsiteY4" fmla="*/ 275304 h 983226"/>
              <a:gd name="connsiteX5" fmla="*/ 442452 w 609600"/>
              <a:gd name="connsiteY5" fmla="*/ 147484 h 983226"/>
              <a:gd name="connsiteX6" fmla="*/ 452284 w 609600"/>
              <a:gd name="connsiteY6" fmla="*/ 29497 h 983226"/>
              <a:gd name="connsiteX7" fmla="*/ 452284 w 609600"/>
              <a:gd name="connsiteY7" fmla="*/ 29497 h 983226"/>
              <a:gd name="connsiteX8" fmla="*/ 383459 w 609600"/>
              <a:gd name="connsiteY8" fmla="*/ 0 h 983226"/>
              <a:gd name="connsiteX9" fmla="*/ 314633 w 609600"/>
              <a:gd name="connsiteY9" fmla="*/ 29497 h 983226"/>
              <a:gd name="connsiteX10" fmla="*/ 314633 w 609600"/>
              <a:gd name="connsiteY10" fmla="*/ 29497 h 983226"/>
              <a:gd name="connsiteX11" fmla="*/ 196646 w 609600"/>
              <a:gd name="connsiteY11" fmla="*/ 29497 h 983226"/>
              <a:gd name="connsiteX12" fmla="*/ 117988 w 609600"/>
              <a:gd name="connsiteY12" fmla="*/ 39330 h 983226"/>
              <a:gd name="connsiteX13" fmla="*/ 39329 w 609600"/>
              <a:gd name="connsiteY13" fmla="*/ 127820 h 983226"/>
              <a:gd name="connsiteX14" fmla="*/ 19665 w 609600"/>
              <a:gd name="connsiteY14" fmla="*/ 206478 h 983226"/>
              <a:gd name="connsiteX15" fmla="*/ 0 w 609600"/>
              <a:gd name="connsiteY15" fmla="*/ 344130 h 983226"/>
              <a:gd name="connsiteX16" fmla="*/ 58994 w 609600"/>
              <a:gd name="connsiteY16" fmla="*/ 609600 h 983226"/>
              <a:gd name="connsiteX17" fmla="*/ 137652 w 609600"/>
              <a:gd name="connsiteY17" fmla="*/ 786581 h 983226"/>
              <a:gd name="connsiteX18" fmla="*/ 206478 w 609600"/>
              <a:gd name="connsiteY18" fmla="*/ 894736 h 983226"/>
              <a:gd name="connsiteX19" fmla="*/ 275304 w 609600"/>
              <a:gd name="connsiteY19" fmla="*/ 983226 h 98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 h="983226">
                <a:moveTo>
                  <a:pt x="275304" y="983226"/>
                </a:moveTo>
                <a:lnTo>
                  <a:pt x="609600" y="688259"/>
                </a:lnTo>
                <a:lnTo>
                  <a:pt x="491613" y="521110"/>
                </a:lnTo>
                <a:lnTo>
                  <a:pt x="462117" y="412955"/>
                </a:lnTo>
                <a:lnTo>
                  <a:pt x="442452" y="275304"/>
                </a:lnTo>
                <a:lnTo>
                  <a:pt x="442452" y="147484"/>
                </a:lnTo>
                <a:lnTo>
                  <a:pt x="452284" y="29497"/>
                </a:lnTo>
                <a:lnTo>
                  <a:pt x="452284" y="29497"/>
                </a:lnTo>
                <a:lnTo>
                  <a:pt x="383459" y="0"/>
                </a:lnTo>
                <a:lnTo>
                  <a:pt x="314633" y="29497"/>
                </a:lnTo>
                <a:lnTo>
                  <a:pt x="314633" y="29497"/>
                </a:lnTo>
                <a:lnTo>
                  <a:pt x="196646" y="29497"/>
                </a:lnTo>
                <a:lnTo>
                  <a:pt x="117988" y="39330"/>
                </a:lnTo>
                <a:lnTo>
                  <a:pt x="39329" y="127820"/>
                </a:lnTo>
                <a:lnTo>
                  <a:pt x="19665" y="206478"/>
                </a:lnTo>
                <a:lnTo>
                  <a:pt x="0" y="344130"/>
                </a:lnTo>
                <a:lnTo>
                  <a:pt x="58994" y="609600"/>
                </a:lnTo>
                <a:lnTo>
                  <a:pt x="137652" y="786581"/>
                </a:lnTo>
                <a:lnTo>
                  <a:pt x="206478" y="894736"/>
                </a:lnTo>
                <a:lnTo>
                  <a:pt x="275304" y="983226"/>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185652" y="6017342"/>
            <a:ext cx="776748" cy="314632"/>
          </a:xfrm>
          <a:custGeom>
            <a:avLst/>
            <a:gdLst>
              <a:gd name="connsiteX0" fmla="*/ 776748 w 776748"/>
              <a:gd name="connsiteY0" fmla="*/ 186813 h 314632"/>
              <a:gd name="connsiteX1" fmla="*/ 776748 w 776748"/>
              <a:gd name="connsiteY1" fmla="*/ 186813 h 314632"/>
              <a:gd name="connsiteX2" fmla="*/ 757083 w 776748"/>
              <a:gd name="connsiteY2" fmla="*/ 39329 h 314632"/>
              <a:gd name="connsiteX3" fmla="*/ 688258 w 776748"/>
              <a:gd name="connsiteY3" fmla="*/ 0 h 314632"/>
              <a:gd name="connsiteX4" fmla="*/ 688258 w 776748"/>
              <a:gd name="connsiteY4" fmla="*/ 0 h 314632"/>
              <a:gd name="connsiteX5" fmla="*/ 530942 w 776748"/>
              <a:gd name="connsiteY5" fmla="*/ 29497 h 314632"/>
              <a:gd name="connsiteX6" fmla="*/ 442451 w 776748"/>
              <a:gd name="connsiteY6" fmla="*/ 49161 h 314632"/>
              <a:gd name="connsiteX7" fmla="*/ 275303 w 776748"/>
              <a:gd name="connsiteY7" fmla="*/ 49161 h 314632"/>
              <a:gd name="connsiteX8" fmla="*/ 196645 w 776748"/>
              <a:gd name="connsiteY8" fmla="*/ 29497 h 314632"/>
              <a:gd name="connsiteX9" fmla="*/ 117987 w 776748"/>
              <a:gd name="connsiteY9" fmla="*/ 0 h 314632"/>
              <a:gd name="connsiteX10" fmla="*/ 39329 w 776748"/>
              <a:gd name="connsiteY10" fmla="*/ 0 h 314632"/>
              <a:gd name="connsiteX11" fmla="*/ 39329 w 776748"/>
              <a:gd name="connsiteY11" fmla="*/ 0 h 314632"/>
              <a:gd name="connsiteX12" fmla="*/ 0 w 776748"/>
              <a:gd name="connsiteY12" fmla="*/ 167148 h 314632"/>
              <a:gd name="connsiteX13" fmla="*/ 0 w 776748"/>
              <a:gd name="connsiteY13" fmla="*/ 235974 h 314632"/>
              <a:gd name="connsiteX14" fmla="*/ 0 w 776748"/>
              <a:gd name="connsiteY14" fmla="*/ 235974 h 314632"/>
              <a:gd name="connsiteX15" fmla="*/ 68825 w 776748"/>
              <a:gd name="connsiteY15" fmla="*/ 314632 h 314632"/>
              <a:gd name="connsiteX16" fmla="*/ 68825 w 776748"/>
              <a:gd name="connsiteY16" fmla="*/ 314632 h 314632"/>
              <a:gd name="connsiteX17" fmla="*/ 206477 w 776748"/>
              <a:gd name="connsiteY17" fmla="*/ 314632 h 314632"/>
              <a:gd name="connsiteX18" fmla="*/ 334296 w 776748"/>
              <a:gd name="connsiteY18" fmla="*/ 304800 h 314632"/>
              <a:gd name="connsiteX19" fmla="*/ 432619 w 776748"/>
              <a:gd name="connsiteY19" fmla="*/ 275303 h 314632"/>
              <a:gd name="connsiteX20" fmla="*/ 540774 w 776748"/>
              <a:gd name="connsiteY20" fmla="*/ 265471 h 314632"/>
              <a:gd name="connsiteX21" fmla="*/ 629264 w 776748"/>
              <a:gd name="connsiteY21" fmla="*/ 245806 h 314632"/>
              <a:gd name="connsiteX22" fmla="*/ 629264 w 776748"/>
              <a:gd name="connsiteY22" fmla="*/ 245806 h 314632"/>
              <a:gd name="connsiteX23" fmla="*/ 776748 w 776748"/>
              <a:gd name="connsiteY23" fmla="*/ 186813 h 3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76748" h="314632">
                <a:moveTo>
                  <a:pt x="776748" y="186813"/>
                </a:moveTo>
                <a:lnTo>
                  <a:pt x="776748" y="186813"/>
                </a:lnTo>
                <a:lnTo>
                  <a:pt x="757083" y="39329"/>
                </a:lnTo>
                <a:lnTo>
                  <a:pt x="688258" y="0"/>
                </a:lnTo>
                <a:lnTo>
                  <a:pt x="688258" y="0"/>
                </a:lnTo>
                <a:lnTo>
                  <a:pt x="530942" y="29497"/>
                </a:lnTo>
                <a:lnTo>
                  <a:pt x="442451" y="49161"/>
                </a:lnTo>
                <a:lnTo>
                  <a:pt x="275303" y="49161"/>
                </a:lnTo>
                <a:lnTo>
                  <a:pt x="196645" y="29497"/>
                </a:lnTo>
                <a:lnTo>
                  <a:pt x="117987" y="0"/>
                </a:lnTo>
                <a:lnTo>
                  <a:pt x="39329" y="0"/>
                </a:lnTo>
                <a:lnTo>
                  <a:pt x="39329" y="0"/>
                </a:lnTo>
                <a:lnTo>
                  <a:pt x="0" y="167148"/>
                </a:lnTo>
                <a:lnTo>
                  <a:pt x="0" y="235974"/>
                </a:lnTo>
                <a:lnTo>
                  <a:pt x="0" y="235974"/>
                </a:lnTo>
                <a:lnTo>
                  <a:pt x="68825" y="314632"/>
                </a:lnTo>
                <a:lnTo>
                  <a:pt x="68825" y="314632"/>
                </a:lnTo>
                <a:lnTo>
                  <a:pt x="206477" y="314632"/>
                </a:lnTo>
                <a:lnTo>
                  <a:pt x="334296" y="304800"/>
                </a:lnTo>
                <a:lnTo>
                  <a:pt x="432619" y="275303"/>
                </a:lnTo>
                <a:lnTo>
                  <a:pt x="540774" y="265471"/>
                </a:lnTo>
                <a:lnTo>
                  <a:pt x="629264" y="245806"/>
                </a:lnTo>
                <a:lnTo>
                  <a:pt x="629264" y="245806"/>
                </a:lnTo>
                <a:lnTo>
                  <a:pt x="776748" y="186813"/>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545394" y="4896465"/>
            <a:ext cx="943896" cy="806245"/>
          </a:xfrm>
          <a:custGeom>
            <a:avLst/>
            <a:gdLst>
              <a:gd name="connsiteX0" fmla="*/ 216309 w 943896"/>
              <a:gd name="connsiteY0" fmla="*/ 806245 h 806245"/>
              <a:gd name="connsiteX1" fmla="*/ 462116 w 943896"/>
              <a:gd name="connsiteY1" fmla="*/ 786580 h 806245"/>
              <a:gd name="connsiteX2" fmla="*/ 629264 w 943896"/>
              <a:gd name="connsiteY2" fmla="*/ 707922 h 806245"/>
              <a:gd name="connsiteX3" fmla="*/ 747251 w 943896"/>
              <a:gd name="connsiteY3" fmla="*/ 648929 h 806245"/>
              <a:gd name="connsiteX4" fmla="*/ 845574 w 943896"/>
              <a:gd name="connsiteY4" fmla="*/ 570270 h 806245"/>
              <a:gd name="connsiteX5" fmla="*/ 904567 w 943896"/>
              <a:gd name="connsiteY5" fmla="*/ 501445 h 806245"/>
              <a:gd name="connsiteX6" fmla="*/ 943896 w 943896"/>
              <a:gd name="connsiteY6" fmla="*/ 383458 h 806245"/>
              <a:gd name="connsiteX7" fmla="*/ 943896 w 943896"/>
              <a:gd name="connsiteY7" fmla="*/ 235974 h 806245"/>
              <a:gd name="connsiteX8" fmla="*/ 943896 w 943896"/>
              <a:gd name="connsiteY8" fmla="*/ 127819 h 806245"/>
              <a:gd name="connsiteX9" fmla="*/ 894735 w 943896"/>
              <a:gd name="connsiteY9" fmla="*/ 29496 h 806245"/>
              <a:gd name="connsiteX10" fmla="*/ 845574 w 943896"/>
              <a:gd name="connsiteY10" fmla="*/ 0 h 806245"/>
              <a:gd name="connsiteX11" fmla="*/ 776748 w 943896"/>
              <a:gd name="connsiteY11" fmla="*/ 39329 h 806245"/>
              <a:gd name="connsiteX12" fmla="*/ 707922 w 943896"/>
              <a:gd name="connsiteY12" fmla="*/ 117987 h 806245"/>
              <a:gd name="connsiteX13" fmla="*/ 629264 w 943896"/>
              <a:gd name="connsiteY13" fmla="*/ 196645 h 806245"/>
              <a:gd name="connsiteX14" fmla="*/ 481780 w 943896"/>
              <a:gd name="connsiteY14" fmla="*/ 265470 h 806245"/>
              <a:gd name="connsiteX15" fmla="*/ 324464 w 943896"/>
              <a:gd name="connsiteY15" fmla="*/ 294967 h 806245"/>
              <a:gd name="connsiteX16" fmla="*/ 196645 w 943896"/>
              <a:gd name="connsiteY16" fmla="*/ 314632 h 806245"/>
              <a:gd name="connsiteX17" fmla="*/ 117987 w 943896"/>
              <a:gd name="connsiteY17" fmla="*/ 363793 h 806245"/>
              <a:gd name="connsiteX18" fmla="*/ 29496 w 943896"/>
              <a:gd name="connsiteY18" fmla="*/ 432619 h 806245"/>
              <a:gd name="connsiteX19" fmla="*/ 0 w 943896"/>
              <a:gd name="connsiteY19" fmla="*/ 530941 h 806245"/>
              <a:gd name="connsiteX20" fmla="*/ 19664 w 943896"/>
              <a:gd name="connsiteY20" fmla="*/ 599767 h 806245"/>
              <a:gd name="connsiteX21" fmla="*/ 19664 w 943896"/>
              <a:gd name="connsiteY21" fmla="*/ 688258 h 806245"/>
              <a:gd name="connsiteX22" fmla="*/ 19664 w 943896"/>
              <a:gd name="connsiteY22" fmla="*/ 688258 h 806245"/>
              <a:gd name="connsiteX23" fmla="*/ 58993 w 943896"/>
              <a:gd name="connsiteY23" fmla="*/ 757083 h 806245"/>
              <a:gd name="connsiteX24" fmla="*/ 147483 w 943896"/>
              <a:gd name="connsiteY24" fmla="*/ 796412 h 806245"/>
              <a:gd name="connsiteX25" fmla="*/ 216309 w 943896"/>
              <a:gd name="connsiteY25" fmla="*/ 806245 h 80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3896" h="806245">
                <a:moveTo>
                  <a:pt x="216309" y="806245"/>
                </a:moveTo>
                <a:lnTo>
                  <a:pt x="462116" y="786580"/>
                </a:lnTo>
                <a:lnTo>
                  <a:pt x="629264" y="707922"/>
                </a:lnTo>
                <a:lnTo>
                  <a:pt x="747251" y="648929"/>
                </a:lnTo>
                <a:lnTo>
                  <a:pt x="845574" y="570270"/>
                </a:lnTo>
                <a:lnTo>
                  <a:pt x="904567" y="501445"/>
                </a:lnTo>
                <a:lnTo>
                  <a:pt x="943896" y="383458"/>
                </a:lnTo>
                <a:lnTo>
                  <a:pt x="943896" y="235974"/>
                </a:lnTo>
                <a:lnTo>
                  <a:pt x="943896" y="127819"/>
                </a:lnTo>
                <a:lnTo>
                  <a:pt x="894735" y="29496"/>
                </a:lnTo>
                <a:lnTo>
                  <a:pt x="845574" y="0"/>
                </a:lnTo>
                <a:lnTo>
                  <a:pt x="776748" y="39329"/>
                </a:lnTo>
                <a:lnTo>
                  <a:pt x="707922" y="117987"/>
                </a:lnTo>
                <a:lnTo>
                  <a:pt x="629264" y="196645"/>
                </a:lnTo>
                <a:lnTo>
                  <a:pt x="481780" y="265470"/>
                </a:lnTo>
                <a:lnTo>
                  <a:pt x="324464" y="294967"/>
                </a:lnTo>
                <a:lnTo>
                  <a:pt x="196645" y="314632"/>
                </a:lnTo>
                <a:lnTo>
                  <a:pt x="117987" y="363793"/>
                </a:lnTo>
                <a:lnTo>
                  <a:pt x="29496" y="432619"/>
                </a:lnTo>
                <a:lnTo>
                  <a:pt x="0" y="530941"/>
                </a:lnTo>
                <a:lnTo>
                  <a:pt x="19664" y="599767"/>
                </a:lnTo>
                <a:lnTo>
                  <a:pt x="19664" y="688258"/>
                </a:lnTo>
                <a:lnTo>
                  <a:pt x="19664" y="688258"/>
                </a:lnTo>
                <a:lnTo>
                  <a:pt x="58993" y="757083"/>
                </a:lnTo>
                <a:lnTo>
                  <a:pt x="147483" y="796412"/>
                </a:lnTo>
                <a:lnTo>
                  <a:pt x="216309" y="806245"/>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14" idx="1"/>
          </p:cNvCxnSpPr>
          <p:nvPr/>
        </p:nvCxnSpPr>
        <p:spPr>
          <a:xfrm flipH="1">
            <a:off x="2249130" y="3415551"/>
            <a:ext cx="913170" cy="597239"/>
          </a:xfrm>
          <a:prstGeom prst="straightConnector1">
            <a:avLst/>
          </a:prstGeom>
          <a:ln w="2222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566654" y="3738716"/>
            <a:ext cx="167146" cy="2274323"/>
          </a:xfrm>
          <a:prstGeom prst="straightConnector1">
            <a:avLst/>
          </a:prstGeom>
          <a:ln w="2222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7" idx="15"/>
          </p:cNvCxnSpPr>
          <p:nvPr/>
        </p:nvCxnSpPr>
        <p:spPr>
          <a:xfrm>
            <a:off x="5257800" y="3738716"/>
            <a:ext cx="612058" cy="1452716"/>
          </a:xfrm>
          <a:prstGeom prst="straightConnector1">
            <a:avLst/>
          </a:prstGeom>
          <a:ln w="2222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62300" y="3092385"/>
            <a:ext cx="3124200" cy="646331"/>
          </a:xfrm>
          <a:prstGeom prst="rect">
            <a:avLst/>
          </a:prstGeom>
          <a:noFill/>
        </p:spPr>
        <p:txBody>
          <a:bodyPr wrap="square" rtlCol="0">
            <a:spAutoFit/>
          </a:bodyPr>
          <a:lstStyle/>
          <a:p>
            <a:r>
              <a:rPr lang="en-US" dirty="0" smtClean="0">
                <a:solidFill>
                  <a:srgbClr val="FFFF00"/>
                </a:solidFill>
              </a:rPr>
              <a:t>STORMWATER DETENTION BASIN</a:t>
            </a:r>
            <a:endParaRPr lang="en-US" dirty="0">
              <a:solidFill>
                <a:srgbClr val="FFFF00"/>
              </a:solidFill>
            </a:endParaRPr>
          </a:p>
        </p:txBody>
      </p:sp>
      <p:sp>
        <p:nvSpPr>
          <p:cNvPr id="12" name="TextBox 11"/>
          <p:cNvSpPr txBox="1"/>
          <p:nvPr/>
        </p:nvSpPr>
        <p:spPr>
          <a:xfrm>
            <a:off x="8686800" y="6488668"/>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11</a:t>
            </a:fld>
            <a:endParaRPr lang="en-US" sz="1200" dirty="0">
              <a:solidFill>
                <a:schemeClr val="bg1"/>
              </a:solidFill>
            </a:endParaRPr>
          </a:p>
        </p:txBody>
      </p:sp>
    </p:spTree>
    <p:extLst>
      <p:ext uri="{BB962C8B-B14F-4D97-AF65-F5344CB8AC3E}">
        <p14:creationId xmlns:p14="http://schemas.microsoft.com/office/powerpoint/2010/main" val="1952494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152400"/>
            <a:ext cx="7772400" cy="1219200"/>
          </a:xfrm>
        </p:spPr>
        <p:txBody>
          <a:bodyPr/>
          <a:lstStyle/>
          <a:p>
            <a:pPr algn="ctr"/>
            <a:r>
              <a:rPr lang="en-US" sz="2800" dirty="0" smtClean="0"/>
              <a:t>School / </a:t>
            </a:r>
            <a:r>
              <a:rPr lang="en-US" sz="2800" dirty="0" smtClean="0"/>
              <a:t>Stormwater Example</a:t>
            </a:r>
            <a:r>
              <a:rPr lang="en-US" sz="2800" dirty="0" smtClean="0"/>
              <a:t/>
            </a:r>
            <a:br>
              <a:rPr lang="en-US" sz="2800" dirty="0" smtClean="0"/>
            </a:br>
            <a:r>
              <a:rPr lang="en-US" sz="2800" dirty="0" smtClean="0"/>
              <a:t>Washington Junior High - Naperville</a:t>
            </a:r>
            <a:endParaRPr lang="en-US" sz="2800" dirty="0"/>
          </a:p>
        </p:txBody>
      </p:sp>
      <p:pic>
        <p:nvPicPr>
          <p:cNvPr id="9" name="Content Placeholder 8"/>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5848652" y="1371600"/>
            <a:ext cx="2879935" cy="2151063"/>
          </a:xfrm>
        </p:spPr>
      </p:pic>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152400" y="1321832"/>
            <a:ext cx="5179879" cy="3124200"/>
          </a:xfrm>
        </p:spPr>
      </p:pic>
      <p:sp>
        <p:nvSpPr>
          <p:cNvPr id="11" name="Rectangle 10"/>
          <p:cNvSpPr/>
          <p:nvPr/>
        </p:nvSpPr>
        <p:spPr>
          <a:xfrm>
            <a:off x="1143000" y="2286000"/>
            <a:ext cx="914400" cy="1371600"/>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10"/>
          <p:cNvSpPr txBox="1">
            <a:spLocks noChangeArrowheads="1"/>
          </p:cNvSpPr>
          <p:nvPr/>
        </p:nvSpPr>
        <p:spPr bwMode="auto">
          <a:xfrm>
            <a:off x="5827058" y="3549134"/>
            <a:ext cx="2935941" cy="369332"/>
          </a:xfrm>
          <a:prstGeom prst="rect">
            <a:avLst/>
          </a:prstGeom>
          <a:noFill/>
          <a:ln w="9525">
            <a:noFill/>
            <a:miter lim="800000"/>
            <a:headEnd/>
            <a:tailEnd/>
          </a:ln>
          <a:effectLst/>
        </p:spPr>
        <p:txBody>
          <a:bodyPr wrap="square">
            <a:spAutoFit/>
          </a:bodyPr>
          <a:lstStyle/>
          <a:p>
            <a:pPr>
              <a:spcBef>
                <a:spcPct val="50000"/>
              </a:spcBef>
              <a:defRPr/>
            </a:pPr>
            <a:r>
              <a:rPr lang="en-US" b="1" dirty="0">
                <a:solidFill>
                  <a:schemeClr val="bg1"/>
                </a:solidFill>
                <a:effectLst>
                  <a:outerShdw blurRad="38100" dist="38100" dir="2700000" algn="tl">
                    <a:srgbClr val="000000"/>
                  </a:outerShdw>
                </a:effectLst>
                <a:latin typeface="Bell MT" pitchFamily="18" charset="0"/>
              </a:rPr>
              <a:t>Flood Storage</a:t>
            </a:r>
          </a:p>
        </p:txBody>
      </p:sp>
      <p:sp>
        <p:nvSpPr>
          <p:cNvPr id="13" name="Text Box 10"/>
          <p:cNvSpPr txBox="1">
            <a:spLocks noChangeArrowheads="1"/>
          </p:cNvSpPr>
          <p:nvPr/>
        </p:nvSpPr>
        <p:spPr bwMode="auto">
          <a:xfrm>
            <a:off x="152400" y="4463534"/>
            <a:ext cx="5181600" cy="369332"/>
          </a:xfrm>
          <a:prstGeom prst="rect">
            <a:avLst/>
          </a:prstGeom>
          <a:noFill/>
          <a:ln w="9525">
            <a:noFill/>
            <a:miter lim="800000"/>
            <a:headEnd/>
            <a:tailEnd/>
          </a:ln>
          <a:effectLst/>
        </p:spPr>
        <p:txBody>
          <a:bodyPr wrap="square">
            <a:spAutoFit/>
          </a:bodyPr>
          <a:lstStyle/>
          <a:p>
            <a:pPr>
              <a:spcBef>
                <a:spcPct val="50000"/>
              </a:spcBef>
              <a:defRPr/>
            </a:pPr>
            <a:r>
              <a:rPr lang="en-US" b="1" dirty="0" smtClean="0">
                <a:solidFill>
                  <a:schemeClr val="bg1"/>
                </a:solidFill>
                <a:effectLst>
                  <a:outerShdw blurRad="38100" dist="38100" dir="2700000" algn="tl">
                    <a:srgbClr val="000000"/>
                  </a:outerShdw>
                </a:effectLst>
                <a:latin typeface="Bell MT" pitchFamily="18" charset="0"/>
              </a:rPr>
              <a:t>Washington Junior High</a:t>
            </a:r>
            <a:endParaRPr lang="en-US" b="1" dirty="0">
              <a:solidFill>
                <a:schemeClr val="bg1"/>
              </a:solidFill>
              <a:effectLst>
                <a:outerShdw blurRad="38100" dist="38100" dir="2700000" algn="tl">
                  <a:srgbClr val="000000"/>
                </a:outerShdw>
              </a:effectLst>
              <a:latin typeface="Bell MT" pitchFamily="18" charset="0"/>
            </a:endParaRPr>
          </a:p>
        </p:txBody>
      </p:sp>
      <p:sp>
        <p:nvSpPr>
          <p:cNvPr id="14" name="TextBox 13"/>
          <p:cNvSpPr txBox="1"/>
          <p:nvPr/>
        </p:nvSpPr>
        <p:spPr>
          <a:xfrm>
            <a:off x="1143000" y="2514600"/>
            <a:ext cx="990600" cy="738664"/>
          </a:xfrm>
          <a:prstGeom prst="rect">
            <a:avLst/>
          </a:prstGeom>
          <a:noFill/>
        </p:spPr>
        <p:txBody>
          <a:bodyPr wrap="square" rtlCol="0">
            <a:spAutoFit/>
          </a:bodyPr>
          <a:lstStyle/>
          <a:p>
            <a:r>
              <a:rPr lang="en-US" sz="1050" dirty="0" smtClean="0">
                <a:solidFill>
                  <a:schemeClr val="bg1"/>
                </a:solidFill>
              </a:rPr>
              <a:t>DRY</a:t>
            </a:r>
          </a:p>
          <a:p>
            <a:r>
              <a:rPr lang="en-US" sz="1050" dirty="0" smtClean="0">
                <a:solidFill>
                  <a:schemeClr val="bg1"/>
                </a:solidFill>
              </a:rPr>
              <a:t>BOTTOM DETENTION</a:t>
            </a:r>
          </a:p>
          <a:p>
            <a:r>
              <a:rPr lang="en-US" sz="1050" dirty="0" smtClean="0">
                <a:solidFill>
                  <a:schemeClr val="bg1"/>
                </a:solidFill>
              </a:rPr>
              <a:t>AREA</a:t>
            </a:r>
            <a:endParaRPr lang="en-US" sz="1050" dirty="0">
              <a:solidFill>
                <a:schemeClr val="bg1"/>
              </a:solidFill>
            </a:endParaRPr>
          </a:p>
        </p:txBody>
      </p:sp>
      <p:sp>
        <p:nvSpPr>
          <p:cNvPr id="15" name="TextBox 14"/>
          <p:cNvSpPr txBox="1"/>
          <p:nvPr/>
        </p:nvSpPr>
        <p:spPr>
          <a:xfrm>
            <a:off x="2971800" y="4691255"/>
            <a:ext cx="5943600" cy="1938992"/>
          </a:xfrm>
          <a:prstGeom prst="rect">
            <a:avLst/>
          </a:prstGeom>
          <a:noFill/>
        </p:spPr>
        <p:txBody>
          <a:bodyPr wrap="square" rtlCol="0">
            <a:spAutoFit/>
          </a:bodyPr>
          <a:lstStyle/>
          <a:p>
            <a:pPr>
              <a:spcBef>
                <a:spcPct val="50000"/>
              </a:spcBef>
              <a:defRPr/>
            </a:pPr>
            <a:r>
              <a:rPr lang="en-US" sz="2400" b="1" dirty="0">
                <a:solidFill>
                  <a:schemeClr val="bg1"/>
                </a:solidFill>
                <a:effectLst>
                  <a:outerShdw blurRad="38100" dist="38100" dir="2700000" algn="tl">
                    <a:srgbClr val="000000"/>
                  </a:outerShdw>
                </a:effectLst>
                <a:latin typeface="Bell MT" pitchFamily="18" charset="0"/>
              </a:rPr>
              <a:t>16 out of the 22 District 203 school sites </a:t>
            </a:r>
            <a:r>
              <a:rPr lang="en-US" sz="2400" b="1" dirty="0" smtClean="0">
                <a:solidFill>
                  <a:schemeClr val="bg1"/>
                </a:solidFill>
                <a:effectLst>
                  <a:outerShdw blurRad="38100" dist="38100" dir="2700000" algn="tl">
                    <a:srgbClr val="000000"/>
                  </a:outerShdw>
                </a:effectLst>
                <a:latin typeface="Bell MT" pitchFamily="18" charset="0"/>
              </a:rPr>
              <a:t>have </a:t>
            </a:r>
            <a:r>
              <a:rPr lang="en-US" sz="2400" b="1" dirty="0" smtClean="0">
                <a:solidFill>
                  <a:schemeClr val="bg1"/>
                </a:solidFill>
                <a:effectLst>
                  <a:outerShdw blurRad="38100" dist="38100" dir="2700000" algn="tl">
                    <a:srgbClr val="000000"/>
                  </a:outerShdw>
                </a:effectLst>
                <a:latin typeface="Bell MT" pitchFamily="18" charset="0"/>
              </a:rPr>
              <a:t>dry-bottom </a:t>
            </a:r>
            <a:r>
              <a:rPr lang="en-US" sz="2400" b="1" dirty="0">
                <a:solidFill>
                  <a:schemeClr val="bg1"/>
                </a:solidFill>
                <a:effectLst>
                  <a:outerShdw blurRad="38100" dist="38100" dir="2700000" algn="tl">
                    <a:srgbClr val="000000"/>
                  </a:outerShdw>
                </a:effectLst>
                <a:latin typeface="Bell MT" pitchFamily="18" charset="0"/>
              </a:rPr>
              <a:t>detention </a:t>
            </a:r>
            <a:r>
              <a:rPr lang="en-US" sz="2400" b="1" dirty="0" smtClean="0">
                <a:solidFill>
                  <a:schemeClr val="bg1"/>
                </a:solidFill>
                <a:effectLst>
                  <a:outerShdw blurRad="38100" dist="38100" dir="2700000" algn="tl">
                    <a:srgbClr val="000000"/>
                  </a:outerShdw>
                </a:effectLst>
                <a:latin typeface="Bell MT" pitchFamily="18" charset="0"/>
              </a:rPr>
              <a:t>facilities that are also utilized for </a:t>
            </a:r>
            <a:r>
              <a:rPr lang="en-US" sz="2400" b="1" dirty="0" smtClean="0">
                <a:solidFill>
                  <a:schemeClr val="bg1"/>
                </a:solidFill>
                <a:effectLst>
                  <a:outerShdw blurRad="38100" dist="38100" dir="2700000" algn="tl">
                    <a:srgbClr val="000000"/>
                  </a:outerShdw>
                </a:effectLst>
                <a:latin typeface="Bell MT" pitchFamily="18" charset="0"/>
              </a:rPr>
              <a:t>P</a:t>
            </a:r>
            <a:r>
              <a:rPr lang="en-US" sz="2400" b="1" dirty="0" smtClean="0">
                <a:solidFill>
                  <a:schemeClr val="bg1"/>
                </a:solidFill>
                <a:effectLst>
                  <a:outerShdw blurRad="38100" dist="38100" dir="2700000" algn="tl">
                    <a:srgbClr val="000000"/>
                  </a:outerShdw>
                </a:effectLst>
                <a:latin typeface="Bell MT" pitchFamily="18" charset="0"/>
              </a:rPr>
              <a:t>hysical Education. This facility at Washington Junior High is also used for football practice.</a:t>
            </a:r>
            <a:endParaRPr lang="en-US" sz="2400" b="1" dirty="0">
              <a:solidFill>
                <a:schemeClr val="bg1"/>
              </a:solidFill>
              <a:effectLst>
                <a:outerShdw blurRad="38100" dist="38100" dir="2700000" algn="tl">
                  <a:srgbClr val="000000"/>
                </a:outerShdw>
              </a:effectLst>
              <a:latin typeface="Bell MT" pitchFamily="18" charset="0"/>
            </a:endParaRPr>
          </a:p>
        </p:txBody>
      </p:sp>
      <p:sp>
        <p:nvSpPr>
          <p:cNvPr id="16" name="TextBox 15"/>
          <p:cNvSpPr txBox="1"/>
          <p:nvPr/>
        </p:nvSpPr>
        <p:spPr>
          <a:xfrm>
            <a:off x="8686800" y="6488668"/>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12</a:t>
            </a:fld>
            <a:endParaRPr lang="en-US" sz="1200" dirty="0">
              <a:solidFill>
                <a:schemeClr val="bg1"/>
              </a:solidFill>
            </a:endParaRPr>
          </a:p>
        </p:txBody>
      </p:sp>
    </p:spTree>
    <p:extLst>
      <p:ext uri="{BB962C8B-B14F-4D97-AF65-F5344CB8AC3E}">
        <p14:creationId xmlns:p14="http://schemas.microsoft.com/office/powerpoint/2010/main" val="3670463874"/>
      </p:ext>
    </p:extLst>
  </p:cSld>
  <p:clrMapOvr>
    <a:masterClrMapping/>
  </p:clrMapOvr>
  <p:transition>
    <p:cut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447800"/>
            <a:ext cx="2201605" cy="2286000"/>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8237"/>
          <a:stretch/>
        </p:blipFill>
        <p:spPr>
          <a:xfrm>
            <a:off x="2895600" y="1447800"/>
            <a:ext cx="3495712" cy="18288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962400"/>
            <a:ext cx="3404565" cy="245184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3962401"/>
            <a:ext cx="4652366" cy="1828800"/>
          </a:xfrm>
          <a:prstGeom prst="rect">
            <a:avLst/>
          </a:prstGeom>
        </p:spPr>
      </p:pic>
      <p:sp>
        <p:nvSpPr>
          <p:cNvPr id="14" name="Text Box 10"/>
          <p:cNvSpPr txBox="1">
            <a:spLocks noChangeArrowheads="1"/>
          </p:cNvSpPr>
          <p:nvPr/>
        </p:nvSpPr>
        <p:spPr bwMode="auto">
          <a:xfrm>
            <a:off x="2895338" y="3351021"/>
            <a:ext cx="2935941" cy="369332"/>
          </a:xfrm>
          <a:prstGeom prst="rect">
            <a:avLst/>
          </a:prstGeom>
          <a:noFill/>
          <a:ln w="9525">
            <a:noFill/>
            <a:miter lim="800000"/>
            <a:headEnd/>
            <a:tailEnd/>
          </a:ln>
          <a:effectLst/>
        </p:spPr>
        <p:txBody>
          <a:bodyPr wrap="square">
            <a:spAutoFit/>
          </a:bodyPr>
          <a:lstStyle/>
          <a:p>
            <a:pPr>
              <a:spcBef>
                <a:spcPct val="50000"/>
              </a:spcBef>
              <a:defRPr/>
            </a:pPr>
            <a:r>
              <a:rPr lang="en-US" b="1" dirty="0" smtClean="0">
                <a:solidFill>
                  <a:schemeClr val="bg1"/>
                </a:solidFill>
                <a:effectLst>
                  <a:outerShdw blurRad="38100" dist="38100" dir="2700000" algn="tl">
                    <a:srgbClr val="000000"/>
                  </a:outerShdw>
                </a:effectLst>
                <a:latin typeface="Bell MT" pitchFamily="18" charset="0"/>
              </a:rPr>
              <a:t>Eagle Park</a:t>
            </a:r>
            <a:endParaRPr lang="en-US" b="1" dirty="0">
              <a:solidFill>
                <a:schemeClr val="bg1"/>
              </a:solidFill>
              <a:effectLst>
                <a:outerShdw blurRad="38100" dist="38100" dir="2700000" algn="tl">
                  <a:srgbClr val="000000"/>
                </a:outerShdw>
              </a:effectLst>
              <a:latin typeface="Bell MT" pitchFamily="18" charset="0"/>
            </a:endParaRPr>
          </a:p>
        </p:txBody>
      </p:sp>
      <p:sp>
        <p:nvSpPr>
          <p:cNvPr id="15" name="Text Box 10"/>
          <p:cNvSpPr txBox="1">
            <a:spLocks noChangeArrowheads="1"/>
          </p:cNvSpPr>
          <p:nvPr/>
        </p:nvSpPr>
        <p:spPr bwMode="auto">
          <a:xfrm>
            <a:off x="4114800" y="5943600"/>
            <a:ext cx="2935941" cy="369332"/>
          </a:xfrm>
          <a:prstGeom prst="rect">
            <a:avLst/>
          </a:prstGeom>
          <a:noFill/>
          <a:ln w="9525">
            <a:noFill/>
            <a:miter lim="800000"/>
            <a:headEnd/>
            <a:tailEnd/>
          </a:ln>
          <a:effectLst/>
        </p:spPr>
        <p:txBody>
          <a:bodyPr wrap="square">
            <a:spAutoFit/>
          </a:bodyPr>
          <a:lstStyle/>
          <a:p>
            <a:pPr>
              <a:spcBef>
                <a:spcPct val="50000"/>
              </a:spcBef>
              <a:defRPr/>
            </a:pPr>
            <a:r>
              <a:rPr lang="en-US" b="1" dirty="0" smtClean="0">
                <a:solidFill>
                  <a:schemeClr val="bg1"/>
                </a:solidFill>
                <a:effectLst>
                  <a:outerShdw blurRad="38100" dist="38100" dir="2700000" algn="tl">
                    <a:srgbClr val="000000"/>
                  </a:outerShdw>
                </a:effectLst>
                <a:latin typeface="Bell MT" pitchFamily="18" charset="0"/>
              </a:rPr>
              <a:t>Three Meadows Park</a:t>
            </a:r>
            <a:endParaRPr lang="en-US" b="1" dirty="0">
              <a:solidFill>
                <a:schemeClr val="bg1"/>
              </a:solidFill>
              <a:effectLst>
                <a:outerShdw blurRad="38100" dist="38100" dir="2700000" algn="tl">
                  <a:srgbClr val="000000"/>
                </a:outerShdw>
              </a:effectLst>
              <a:latin typeface="Bell MT" pitchFamily="18" charset="0"/>
            </a:endParaRPr>
          </a:p>
        </p:txBody>
      </p:sp>
      <p:sp>
        <p:nvSpPr>
          <p:cNvPr id="16" name="Title 1"/>
          <p:cNvSpPr>
            <a:spLocks noGrp="1"/>
          </p:cNvSpPr>
          <p:nvPr>
            <p:ph type="title" sz="quarter"/>
          </p:nvPr>
        </p:nvSpPr>
        <p:spPr>
          <a:xfrm>
            <a:off x="685800" y="-152400"/>
            <a:ext cx="7772400" cy="1219200"/>
          </a:xfrm>
        </p:spPr>
        <p:txBody>
          <a:bodyPr/>
          <a:lstStyle/>
          <a:p>
            <a:pPr algn="ctr"/>
            <a:r>
              <a:rPr lang="en-US" sz="2800" dirty="0" smtClean="0"/>
              <a:t>Park / </a:t>
            </a:r>
            <a:r>
              <a:rPr lang="en-US" sz="2800" dirty="0" smtClean="0"/>
              <a:t>Stormwater Example</a:t>
            </a:r>
            <a:r>
              <a:rPr lang="en-US" sz="2800" dirty="0" smtClean="0"/>
              <a:t/>
            </a:r>
            <a:br>
              <a:rPr lang="en-US" sz="2800" dirty="0" smtClean="0"/>
            </a:br>
            <a:r>
              <a:rPr lang="en-US" sz="2800" dirty="0" smtClean="0"/>
              <a:t>Naperville Park District</a:t>
            </a:r>
            <a:endParaRPr lang="en-US" sz="2800" dirty="0"/>
          </a:p>
        </p:txBody>
      </p:sp>
      <p:sp>
        <p:nvSpPr>
          <p:cNvPr id="17" name="TextBox 16"/>
          <p:cNvSpPr txBox="1"/>
          <p:nvPr/>
        </p:nvSpPr>
        <p:spPr>
          <a:xfrm>
            <a:off x="6628171" y="1227363"/>
            <a:ext cx="2324100" cy="2308324"/>
          </a:xfrm>
          <a:prstGeom prst="rect">
            <a:avLst/>
          </a:prstGeom>
          <a:noFill/>
        </p:spPr>
        <p:txBody>
          <a:bodyPr wrap="square" rtlCol="0">
            <a:spAutoFit/>
          </a:bodyPr>
          <a:lstStyle/>
          <a:p>
            <a:pPr>
              <a:spcBef>
                <a:spcPct val="50000"/>
              </a:spcBef>
              <a:defRPr/>
            </a:pPr>
            <a:r>
              <a:rPr lang="en-US" sz="2400" b="1" dirty="0" smtClean="0">
                <a:solidFill>
                  <a:schemeClr val="bg1"/>
                </a:solidFill>
                <a:effectLst>
                  <a:outerShdw blurRad="38100" dist="38100" dir="2700000" algn="tl">
                    <a:srgbClr val="000000"/>
                  </a:outerShdw>
                </a:effectLst>
                <a:latin typeface="Bell MT" pitchFamily="18" charset="0"/>
              </a:rPr>
              <a:t>30 </a:t>
            </a:r>
            <a:r>
              <a:rPr lang="en-US" sz="2400" b="1" dirty="0">
                <a:solidFill>
                  <a:schemeClr val="bg1"/>
                </a:solidFill>
                <a:effectLst>
                  <a:outerShdw blurRad="38100" dist="38100" dir="2700000" algn="tl">
                    <a:srgbClr val="000000"/>
                  </a:outerShdw>
                </a:effectLst>
                <a:latin typeface="Bell MT" pitchFamily="18" charset="0"/>
              </a:rPr>
              <a:t>out of the </a:t>
            </a:r>
            <a:r>
              <a:rPr lang="en-US" sz="2400" b="1" dirty="0" smtClean="0">
                <a:solidFill>
                  <a:schemeClr val="bg1"/>
                </a:solidFill>
                <a:effectLst>
                  <a:outerShdw blurRad="38100" dist="38100" dir="2700000" algn="tl">
                    <a:srgbClr val="000000"/>
                  </a:outerShdw>
                </a:effectLst>
                <a:latin typeface="Bell MT" pitchFamily="18" charset="0"/>
              </a:rPr>
              <a:t>141 </a:t>
            </a:r>
            <a:r>
              <a:rPr lang="en-US" sz="2400" b="1" dirty="0">
                <a:solidFill>
                  <a:schemeClr val="bg1"/>
                </a:solidFill>
                <a:effectLst>
                  <a:outerShdw blurRad="38100" dist="38100" dir="2700000" algn="tl">
                    <a:srgbClr val="000000"/>
                  </a:outerShdw>
                </a:effectLst>
                <a:latin typeface="Bell MT" pitchFamily="18" charset="0"/>
              </a:rPr>
              <a:t>District </a:t>
            </a:r>
            <a:r>
              <a:rPr lang="en-US" sz="2400" b="1" dirty="0" smtClean="0">
                <a:solidFill>
                  <a:schemeClr val="bg1"/>
                </a:solidFill>
                <a:effectLst>
                  <a:outerShdw blurRad="38100" dist="38100" dir="2700000" algn="tl">
                    <a:srgbClr val="000000"/>
                  </a:outerShdw>
                </a:effectLst>
                <a:latin typeface="Bell MT" pitchFamily="18" charset="0"/>
              </a:rPr>
              <a:t>park sites </a:t>
            </a:r>
            <a:r>
              <a:rPr lang="en-US" sz="2400" b="1" dirty="0" smtClean="0">
                <a:solidFill>
                  <a:schemeClr val="bg1"/>
                </a:solidFill>
                <a:effectLst>
                  <a:outerShdw blurRad="38100" dist="38100" dir="2700000" algn="tl">
                    <a:srgbClr val="000000"/>
                  </a:outerShdw>
                </a:effectLst>
                <a:latin typeface="Bell MT" pitchFamily="18" charset="0"/>
              </a:rPr>
              <a:t>are dual-purpose </a:t>
            </a:r>
            <a:r>
              <a:rPr lang="en-US" sz="2400" b="1" dirty="0" smtClean="0">
                <a:solidFill>
                  <a:schemeClr val="bg1"/>
                </a:solidFill>
                <a:effectLst>
                  <a:outerShdw blurRad="38100" dist="38100" dir="2700000" algn="tl">
                    <a:srgbClr val="000000"/>
                  </a:outerShdw>
                </a:effectLst>
                <a:latin typeface="Bell MT" pitchFamily="18" charset="0"/>
              </a:rPr>
              <a:t>dry-bottom </a:t>
            </a:r>
            <a:r>
              <a:rPr lang="en-US" sz="2400" b="1" dirty="0" smtClean="0">
                <a:solidFill>
                  <a:schemeClr val="bg1"/>
                </a:solidFill>
                <a:effectLst>
                  <a:outerShdw blurRad="38100" dist="38100" dir="2700000" algn="tl">
                    <a:srgbClr val="000000"/>
                  </a:outerShdw>
                </a:effectLst>
                <a:latin typeface="Bell MT" pitchFamily="18" charset="0"/>
              </a:rPr>
              <a:t>facilities </a:t>
            </a:r>
            <a:endParaRPr lang="en-US" sz="2400" b="1" dirty="0">
              <a:solidFill>
                <a:schemeClr val="bg1"/>
              </a:solidFill>
              <a:effectLst>
                <a:outerShdw blurRad="38100" dist="38100" dir="2700000" algn="tl">
                  <a:srgbClr val="000000"/>
                </a:outerShdw>
              </a:effectLst>
              <a:latin typeface="Bell MT" pitchFamily="18" charset="0"/>
            </a:endParaRPr>
          </a:p>
        </p:txBody>
      </p:sp>
      <p:sp>
        <p:nvSpPr>
          <p:cNvPr id="18" name="Freeform 17"/>
          <p:cNvSpPr/>
          <p:nvPr/>
        </p:nvSpPr>
        <p:spPr>
          <a:xfrm>
            <a:off x="942321" y="1891621"/>
            <a:ext cx="924870" cy="956281"/>
          </a:xfrm>
          <a:custGeom>
            <a:avLst/>
            <a:gdLst>
              <a:gd name="connsiteX0" fmla="*/ 0 w 924870"/>
              <a:gd name="connsiteY0" fmla="*/ 774797 h 956281"/>
              <a:gd name="connsiteX1" fmla="*/ 296656 w 924870"/>
              <a:gd name="connsiteY1" fmla="*/ 513042 h 956281"/>
              <a:gd name="connsiteX2" fmla="*/ 394378 w 924870"/>
              <a:gd name="connsiteY2" fmla="*/ 544452 h 956281"/>
              <a:gd name="connsiteX3" fmla="*/ 506061 w 924870"/>
              <a:gd name="connsiteY3" fmla="*/ 513042 h 956281"/>
              <a:gd name="connsiteX4" fmla="*/ 603783 w 924870"/>
              <a:gd name="connsiteY4" fmla="*/ 425790 h 956281"/>
              <a:gd name="connsiteX5" fmla="*/ 638684 w 924870"/>
              <a:gd name="connsiteY5" fmla="*/ 324577 h 956281"/>
              <a:gd name="connsiteX6" fmla="*/ 701505 w 924870"/>
              <a:gd name="connsiteY6" fmla="*/ 181484 h 956281"/>
              <a:gd name="connsiteX7" fmla="*/ 862048 w 924870"/>
              <a:gd name="connsiteY7" fmla="*/ 0 h 956281"/>
              <a:gd name="connsiteX8" fmla="*/ 924870 w 924870"/>
              <a:gd name="connsiteY8" fmla="*/ 0 h 956281"/>
              <a:gd name="connsiteX9" fmla="*/ 823658 w 924870"/>
              <a:gd name="connsiteY9" fmla="*/ 198935 h 956281"/>
              <a:gd name="connsiteX10" fmla="*/ 750366 w 924870"/>
              <a:gd name="connsiteY10" fmla="*/ 390889 h 956281"/>
              <a:gd name="connsiteX11" fmla="*/ 736406 w 924870"/>
              <a:gd name="connsiteY11" fmla="*/ 544452 h 956281"/>
              <a:gd name="connsiteX12" fmla="*/ 743386 w 924870"/>
              <a:gd name="connsiteY12" fmla="*/ 645664 h 956281"/>
              <a:gd name="connsiteX13" fmla="*/ 711975 w 924870"/>
              <a:gd name="connsiteY13" fmla="*/ 760837 h 956281"/>
              <a:gd name="connsiteX14" fmla="*/ 565392 w 924870"/>
              <a:gd name="connsiteY14" fmla="*/ 813188 h 956281"/>
              <a:gd name="connsiteX15" fmla="*/ 481630 w 924870"/>
              <a:gd name="connsiteY15" fmla="*/ 816678 h 956281"/>
              <a:gd name="connsiteX16" fmla="*/ 450219 w 924870"/>
              <a:gd name="connsiteY16" fmla="*/ 813188 h 956281"/>
              <a:gd name="connsiteX17" fmla="*/ 362968 w 924870"/>
              <a:gd name="connsiteY17" fmla="*/ 823658 h 956281"/>
              <a:gd name="connsiteX18" fmla="*/ 216384 w 924870"/>
              <a:gd name="connsiteY18" fmla="*/ 865539 h 956281"/>
              <a:gd name="connsiteX19" fmla="*/ 94232 w 924870"/>
              <a:gd name="connsiteY19" fmla="*/ 921381 h 956281"/>
              <a:gd name="connsiteX20" fmla="*/ 38390 w 924870"/>
              <a:gd name="connsiteY20" fmla="*/ 956281 h 956281"/>
              <a:gd name="connsiteX21" fmla="*/ 0 w 924870"/>
              <a:gd name="connsiteY21" fmla="*/ 774797 h 956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4870" h="956281">
                <a:moveTo>
                  <a:pt x="0" y="774797"/>
                </a:moveTo>
                <a:lnTo>
                  <a:pt x="296656" y="513042"/>
                </a:lnTo>
                <a:lnTo>
                  <a:pt x="394378" y="544452"/>
                </a:lnTo>
                <a:lnTo>
                  <a:pt x="506061" y="513042"/>
                </a:lnTo>
                <a:lnTo>
                  <a:pt x="603783" y="425790"/>
                </a:lnTo>
                <a:lnTo>
                  <a:pt x="638684" y="324577"/>
                </a:lnTo>
                <a:lnTo>
                  <a:pt x="701505" y="181484"/>
                </a:lnTo>
                <a:lnTo>
                  <a:pt x="862048" y="0"/>
                </a:lnTo>
                <a:lnTo>
                  <a:pt x="924870" y="0"/>
                </a:lnTo>
                <a:lnTo>
                  <a:pt x="823658" y="198935"/>
                </a:lnTo>
                <a:lnTo>
                  <a:pt x="750366" y="390889"/>
                </a:lnTo>
                <a:lnTo>
                  <a:pt x="736406" y="544452"/>
                </a:lnTo>
                <a:lnTo>
                  <a:pt x="743386" y="645664"/>
                </a:lnTo>
                <a:lnTo>
                  <a:pt x="711975" y="760837"/>
                </a:lnTo>
                <a:lnTo>
                  <a:pt x="565392" y="813188"/>
                </a:lnTo>
                <a:lnTo>
                  <a:pt x="481630" y="816678"/>
                </a:lnTo>
                <a:lnTo>
                  <a:pt x="450219" y="813188"/>
                </a:lnTo>
                <a:lnTo>
                  <a:pt x="362968" y="823658"/>
                </a:lnTo>
                <a:lnTo>
                  <a:pt x="216384" y="865539"/>
                </a:lnTo>
                <a:lnTo>
                  <a:pt x="94232" y="921381"/>
                </a:lnTo>
                <a:lnTo>
                  <a:pt x="38390" y="956281"/>
                </a:lnTo>
                <a:lnTo>
                  <a:pt x="0" y="774797"/>
                </a:lnTo>
                <a:close/>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9" name="Freeform 18"/>
          <p:cNvSpPr/>
          <p:nvPr/>
        </p:nvSpPr>
        <p:spPr>
          <a:xfrm>
            <a:off x="1361732" y="5141033"/>
            <a:ext cx="1338708" cy="414440"/>
          </a:xfrm>
          <a:custGeom>
            <a:avLst/>
            <a:gdLst>
              <a:gd name="connsiteX0" fmla="*/ 32892 w 1338708"/>
              <a:gd name="connsiteY0" fmla="*/ 230245 h 414440"/>
              <a:gd name="connsiteX1" fmla="*/ 32892 w 1338708"/>
              <a:gd name="connsiteY1" fmla="*/ 230245 h 414440"/>
              <a:gd name="connsiteX2" fmla="*/ 88809 w 1338708"/>
              <a:gd name="connsiteY2" fmla="*/ 230245 h 414440"/>
              <a:gd name="connsiteX3" fmla="*/ 1243321 w 1338708"/>
              <a:gd name="connsiteY3" fmla="*/ 0 h 414440"/>
              <a:gd name="connsiteX4" fmla="*/ 1315684 w 1338708"/>
              <a:gd name="connsiteY4" fmla="*/ 78941 h 414440"/>
              <a:gd name="connsiteX5" fmla="*/ 1338708 w 1338708"/>
              <a:gd name="connsiteY5" fmla="*/ 187485 h 414440"/>
              <a:gd name="connsiteX6" fmla="*/ 1315684 w 1338708"/>
              <a:gd name="connsiteY6" fmla="*/ 342078 h 414440"/>
              <a:gd name="connsiteX7" fmla="*/ 1226875 w 1338708"/>
              <a:gd name="connsiteY7" fmla="*/ 404573 h 414440"/>
              <a:gd name="connsiteX8" fmla="*/ 1003209 w 1338708"/>
              <a:gd name="connsiteY8" fmla="*/ 388127 h 414440"/>
              <a:gd name="connsiteX9" fmla="*/ 973606 w 1338708"/>
              <a:gd name="connsiteY9" fmla="*/ 374970 h 414440"/>
              <a:gd name="connsiteX10" fmla="*/ 782832 w 1338708"/>
              <a:gd name="connsiteY10" fmla="*/ 335499 h 414440"/>
              <a:gd name="connsiteX11" fmla="*/ 753229 w 1338708"/>
              <a:gd name="connsiteY11" fmla="*/ 335499 h 414440"/>
              <a:gd name="connsiteX12" fmla="*/ 588769 w 1338708"/>
              <a:gd name="connsiteY12" fmla="*/ 335499 h 414440"/>
              <a:gd name="connsiteX13" fmla="*/ 526274 w 1338708"/>
              <a:gd name="connsiteY13" fmla="*/ 338789 h 414440"/>
              <a:gd name="connsiteX14" fmla="*/ 355235 w 1338708"/>
              <a:gd name="connsiteY14" fmla="*/ 368391 h 414440"/>
              <a:gd name="connsiteX15" fmla="*/ 65785 w 1338708"/>
              <a:gd name="connsiteY15" fmla="*/ 414440 h 414440"/>
              <a:gd name="connsiteX16" fmla="*/ 0 w 1338708"/>
              <a:gd name="connsiteY16" fmla="*/ 338789 h 414440"/>
              <a:gd name="connsiteX17" fmla="*/ 32892 w 1338708"/>
              <a:gd name="connsiteY17" fmla="*/ 230245 h 41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38708" h="414440">
                <a:moveTo>
                  <a:pt x="32892" y="230245"/>
                </a:moveTo>
                <a:lnTo>
                  <a:pt x="32892" y="230245"/>
                </a:lnTo>
                <a:lnTo>
                  <a:pt x="88809" y="230245"/>
                </a:lnTo>
                <a:lnTo>
                  <a:pt x="1243321" y="0"/>
                </a:lnTo>
                <a:lnTo>
                  <a:pt x="1315684" y="78941"/>
                </a:lnTo>
                <a:lnTo>
                  <a:pt x="1338708" y="187485"/>
                </a:lnTo>
                <a:lnTo>
                  <a:pt x="1315684" y="342078"/>
                </a:lnTo>
                <a:lnTo>
                  <a:pt x="1226875" y="404573"/>
                </a:lnTo>
                <a:lnTo>
                  <a:pt x="1003209" y="388127"/>
                </a:lnTo>
                <a:lnTo>
                  <a:pt x="973606" y="374970"/>
                </a:lnTo>
                <a:lnTo>
                  <a:pt x="782832" y="335499"/>
                </a:lnTo>
                <a:lnTo>
                  <a:pt x="753229" y="335499"/>
                </a:lnTo>
                <a:lnTo>
                  <a:pt x="588769" y="335499"/>
                </a:lnTo>
                <a:cubicBezTo>
                  <a:pt x="537252" y="339180"/>
                  <a:pt x="558109" y="338789"/>
                  <a:pt x="526274" y="338789"/>
                </a:cubicBezTo>
                <a:lnTo>
                  <a:pt x="355235" y="368391"/>
                </a:lnTo>
                <a:lnTo>
                  <a:pt x="65785" y="414440"/>
                </a:lnTo>
                <a:lnTo>
                  <a:pt x="0" y="338789"/>
                </a:lnTo>
                <a:lnTo>
                  <a:pt x="32892" y="230245"/>
                </a:lnTo>
                <a:close/>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686800" y="6488668"/>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13</a:t>
            </a:fld>
            <a:endParaRPr lang="en-US" sz="1200" dirty="0">
              <a:solidFill>
                <a:schemeClr val="bg1"/>
              </a:solidFill>
            </a:endParaRPr>
          </a:p>
        </p:txBody>
      </p:sp>
    </p:spTree>
    <p:extLst>
      <p:ext uri="{BB962C8B-B14F-4D97-AF65-F5344CB8AC3E}">
        <p14:creationId xmlns:p14="http://schemas.microsoft.com/office/powerpoint/2010/main" val="1663300036"/>
      </p:ext>
    </p:extLst>
  </p:cSld>
  <p:clrMapOvr>
    <a:masterClrMapping/>
  </p:clrMapOvr>
  <p:transition>
    <p:cut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649" y="1295400"/>
            <a:ext cx="79454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0" y="0"/>
            <a:ext cx="9144000" cy="982663"/>
          </a:xfrm>
        </p:spPr>
        <p:txBody>
          <a:bodyPr/>
          <a:lstStyle/>
          <a:p>
            <a:pPr algn="ctr" eaLnBrk="1" hangingPunct="1">
              <a:defRPr/>
            </a:pPr>
            <a:r>
              <a:rPr lang="en-US" sz="3300" dirty="0" smtClean="0"/>
              <a:t>Existing Drainage Patterns – SW Elmhurst</a:t>
            </a:r>
            <a:endParaRPr lang="en-US" sz="3300"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229" y="5157788"/>
            <a:ext cx="2076450" cy="127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1173282" y="3664744"/>
            <a:ext cx="527239" cy="1493044"/>
          </a:xfrm>
          <a:custGeom>
            <a:avLst/>
            <a:gdLst>
              <a:gd name="connsiteX0" fmla="*/ 12581 w 527239"/>
              <a:gd name="connsiteY0" fmla="*/ 0 h 1493044"/>
              <a:gd name="connsiteX1" fmla="*/ 14962 w 527239"/>
              <a:gd name="connsiteY1" fmla="*/ 14287 h 1493044"/>
              <a:gd name="connsiteX2" fmla="*/ 19724 w 527239"/>
              <a:gd name="connsiteY2" fmla="*/ 28575 h 1493044"/>
              <a:gd name="connsiteX3" fmla="*/ 22106 w 527239"/>
              <a:gd name="connsiteY3" fmla="*/ 40481 h 1493044"/>
              <a:gd name="connsiteX4" fmla="*/ 19724 w 527239"/>
              <a:gd name="connsiteY4" fmla="*/ 80962 h 1493044"/>
              <a:gd name="connsiteX5" fmla="*/ 12581 w 527239"/>
              <a:gd name="connsiteY5" fmla="*/ 104775 h 1493044"/>
              <a:gd name="connsiteX6" fmla="*/ 7818 w 527239"/>
              <a:gd name="connsiteY6" fmla="*/ 119062 h 1493044"/>
              <a:gd name="connsiteX7" fmla="*/ 5437 w 527239"/>
              <a:gd name="connsiteY7" fmla="*/ 126206 h 1493044"/>
              <a:gd name="connsiteX8" fmla="*/ 3056 w 527239"/>
              <a:gd name="connsiteY8" fmla="*/ 140494 h 1493044"/>
              <a:gd name="connsiteX9" fmla="*/ 10199 w 527239"/>
              <a:gd name="connsiteY9" fmla="*/ 171450 h 1493044"/>
              <a:gd name="connsiteX10" fmla="*/ 12581 w 527239"/>
              <a:gd name="connsiteY10" fmla="*/ 178594 h 1493044"/>
              <a:gd name="connsiteX11" fmla="*/ 7818 w 527239"/>
              <a:gd name="connsiteY11" fmla="*/ 269081 h 1493044"/>
              <a:gd name="connsiteX12" fmla="*/ 5437 w 527239"/>
              <a:gd name="connsiteY12" fmla="*/ 278606 h 1493044"/>
              <a:gd name="connsiteX13" fmla="*/ 3056 w 527239"/>
              <a:gd name="connsiteY13" fmla="*/ 342900 h 1493044"/>
              <a:gd name="connsiteX14" fmla="*/ 674 w 527239"/>
              <a:gd name="connsiteY14" fmla="*/ 357187 h 1493044"/>
              <a:gd name="connsiteX15" fmla="*/ 5437 w 527239"/>
              <a:gd name="connsiteY15" fmla="*/ 421481 h 1493044"/>
              <a:gd name="connsiteX16" fmla="*/ 10199 w 527239"/>
              <a:gd name="connsiteY16" fmla="*/ 431006 h 1493044"/>
              <a:gd name="connsiteX17" fmla="*/ 31631 w 527239"/>
              <a:gd name="connsiteY17" fmla="*/ 447675 h 1493044"/>
              <a:gd name="connsiteX18" fmla="*/ 41156 w 527239"/>
              <a:gd name="connsiteY18" fmla="*/ 450056 h 1493044"/>
              <a:gd name="connsiteX19" fmla="*/ 48299 w 527239"/>
              <a:gd name="connsiteY19" fmla="*/ 452437 h 1493044"/>
              <a:gd name="connsiteX20" fmla="*/ 53062 w 527239"/>
              <a:gd name="connsiteY20" fmla="*/ 459581 h 1493044"/>
              <a:gd name="connsiteX21" fmla="*/ 60206 w 527239"/>
              <a:gd name="connsiteY21" fmla="*/ 464344 h 1493044"/>
              <a:gd name="connsiteX22" fmla="*/ 67349 w 527239"/>
              <a:gd name="connsiteY22" fmla="*/ 488156 h 1493044"/>
              <a:gd name="connsiteX23" fmla="*/ 69731 w 527239"/>
              <a:gd name="connsiteY23" fmla="*/ 509587 h 1493044"/>
              <a:gd name="connsiteX24" fmla="*/ 72112 w 527239"/>
              <a:gd name="connsiteY24" fmla="*/ 523875 h 1493044"/>
              <a:gd name="connsiteX25" fmla="*/ 74493 w 527239"/>
              <a:gd name="connsiteY25" fmla="*/ 569119 h 1493044"/>
              <a:gd name="connsiteX26" fmla="*/ 79256 w 527239"/>
              <a:gd name="connsiteY26" fmla="*/ 638175 h 1493044"/>
              <a:gd name="connsiteX27" fmla="*/ 81637 w 527239"/>
              <a:gd name="connsiteY27" fmla="*/ 664369 h 1493044"/>
              <a:gd name="connsiteX28" fmla="*/ 84018 w 527239"/>
              <a:gd name="connsiteY28" fmla="*/ 707231 h 1493044"/>
              <a:gd name="connsiteX29" fmla="*/ 86399 w 527239"/>
              <a:gd name="connsiteY29" fmla="*/ 719137 h 1493044"/>
              <a:gd name="connsiteX30" fmla="*/ 88781 w 527239"/>
              <a:gd name="connsiteY30" fmla="*/ 735806 h 1493044"/>
              <a:gd name="connsiteX31" fmla="*/ 91162 w 527239"/>
              <a:gd name="connsiteY31" fmla="*/ 747712 h 1493044"/>
              <a:gd name="connsiteX32" fmla="*/ 110212 w 527239"/>
              <a:gd name="connsiteY32" fmla="*/ 754856 h 1493044"/>
              <a:gd name="connsiteX33" fmla="*/ 174506 w 527239"/>
              <a:gd name="connsiteY33" fmla="*/ 759619 h 1493044"/>
              <a:gd name="connsiteX34" fmla="*/ 212606 w 527239"/>
              <a:gd name="connsiteY34" fmla="*/ 762000 h 1493044"/>
              <a:gd name="connsiteX35" fmla="*/ 281662 w 527239"/>
              <a:gd name="connsiteY35" fmla="*/ 762000 h 1493044"/>
              <a:gd name="connsiteX36" fmla="*/ 329287 w 527239"/>
              <a:gd name="connsiteY36" fmla="*/ 764381 h 1493044"/>
              <a:gd name="connsiteX37" fmla="*/ 331668 w 527239"/>
              <a:gd name="connsiteY37" fmla="*/ 771525 h 1493044"/>
              <a:gd name="connsiteX38" fmla="*/ 334049 w 527239"/>
              <a:gd name="connsiteY38" fmla="*/ 783431 h 1493044"/>
              <a:gd name="connsiteX39" fmla="*/ 336431 w 527239"/>
              <a:gd name="connsiteY39" fmla="*/ 792956 h 1493044"/>
              <a:gd name="connsiteX40" fmla="*/ 338812 w 527239"/>
              <a:gd name="connsiteY40" fmla="*/ 828675 h 1493044"/>
              <a:gd name="connsiteX41" fmla="*/ 341193 w 527239"/>
              <a:gd name="connsiteY41" fmla="*/ 835819 h 1493044"/>
              <a:gd name="connsiteX42" fmla="*/ 348337 w 527239"/>
              <a:gd name="connsiteY42" fmla="*/ 840581 h 1493044"/>
              <a:gd name="connsiteX43" fmla="*/ 424537 w 527239"/>
              <a:gd name="connsiteY43" fmla="*/ 840581 h 1493044"/>
              <a:gd name="connsiteX44" fmla="*/ 441206 w 527239"/>
              <a:gd name="connsiteY44" fmla="*/ 847725 h 1493044"/>
              <a:gd name="connsiteX45" fmla="*/ 455493 w 527239"/>
              <a:gd name="connsiteY45" fmla="*/ 857250 h 1493044"/>
              <a:gd name="connsiteX46" fmla="*/ 465018 w 527239"/>
              <a:gd name="connsiteY46" fmla="*/ 871537 h 1493044"/>
              <a:gd name="connsiteX47" fmla="*/ 469781 w 527239"/>
              <a:gd name="connsiteY47" fmla="*/ 895350 h 1493044"/>
              <a:gd name="connsiteX48" fmla="*/ 474543 w 527239"/>
              <a:gd name="connsiteY48" fmla="*/ 928687 h 1493044"/>
              <a:gd name="connsiteX49" fmla="*/ 479306 w 527239"/>
              <a:gd name="connsiteY49" fmla="*/ 947737 h 1493044"/>
              <a:gd name="connsiteX50" fmla="*/ 481687 w 527239"/>
              <a:gd name="connsiteY50" fmla="*/ 971550 h 1493044"/>
              <a:gd name="connsiteX51" fmla="*/ 484068 w 527239"/>
              <a:gd name="connsiteY51" fmla="*/ 1002506 h 1493044"/>
              <a:gd name="connsiteX52" fmla="*/ 486449 w 527239"/>
              <a:gd name="connsiteY52" fmla="*/ 1016794 h 1493044"/>
              <a:gd name="connsiteX53" fmla="*/ 488831 w 527239"/>
              <a:gd name="connsiteY53" fmla="*/ 1033462 h 1493044"/>
              <a:gd name="connsiteX54" fmla="*/ 491212 w 527239"/>
              <a:gd name="connsiteY54" fmla="*/ 1040606 h 1493044"/>
              <a:gd name="connsiteX55" fmla="*/ 495974 w 527239"/>
              <a:gd name="connsiteY55" fmla="*/ 1076325 h 1493044"/>
              <a:gd name="connsiteX56" fmla="*/ 498356 w 527239"/>
              <a:gd name="connsiteY56" fmla="*/ 1083469 h 1493044"/>
              <a:gd name="connsiteX57" fmla="*/ 500737 w 527239"/>
              <a:gd name="connsiteY57" fmla="*/ 1114425 h 1493044"/>
              <a:gd name="connsiteX58" fmla="*/ 495974 w 527239"/>
              <a:gd name="connsiteY58" fmla="*/ 1178719 h 1493044"/>
              <a:gd name="connsiteX59" fmla="*/ 500737 w 527239"/>
              <a:gd name="connsiteY59" fmla="*/ 1273969 h 1493044"/>
              <a:gd name="connsiteX60" fmla="*/ 503118 w 527239"/>
              <a:gd name="connsiteY60" fmla="*/ 1316831 h 1493044"/>
              <a:gd name="connsiteX61" fmla="*/ 505499 w 527239"/>
              <a:gd name="connsiteY61" fmla="*/ 1328737 h 1493044"/>
              <a:gd name="connsiteX62" fmla="*/ 507881 w 527239"/>
              <a:gd name="connsiteY62" fmla="*/ 1347787 h 1493044"/>
              <a:gd name="connsiteX63" fmla="*/ 510262 w 527239"/>
              <a:gd name="connsiteY63" fmla="*/ 1362075 h 1493044"/>
              <a:gd name="connsiteX64" fmla="*/ 512643 w 527239"/>
              <a:gd name="connsiteY64" fmla="*/ 1390650 h 1493044"/>
              <a:gd name="connsiteX65" fmla="*/ 515024 w 527239"/>
              <a:gd name="connsiteY65" fmla="*/ 1407319 h 1493044"/>
              <a:gd name="connsiteX66" fmla="*/ 519787 w 527239"/>
              <a:gd name="connsiteY66" fmla="*/ 1421606 h 1493044"/>
              <a:gd name="connsiteX67" fmla="*/ 522168 w 527239"/>
              <a:gd name="connsiteY67" fmla="*/ 1433512 h 1493044"/>
              <a:gd name="connsiteX68" fmla="*/ 524549 w 527239"/>
              <a:gd name="connsiteY68" fmla="*/ 1443037 h 1493044"/>
              <a:gd name="connsiteX69" fmla="*/ 526931 w 527239"/>
              <a:gd name="connsiteY69" fmla="*/ 1493044 h 149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27239" h="1493044">
                <a:moveTo>
                  <a:pt x="12581" y="0"/>
                </a:moveTo>
                <a:cubicBezTo>
                  <a:pt x="13375" y="4762"/>
                  <a:pt x="13791" y="9603"/>
                  <a:pt x="14962" y="14287"/>
                </a:cubicBezTo>
                <a:cubicBezTo>
                  <a:pt x="16179" y="19157"/>
                  <a:pt x="18739" y="23652"/>
                  <a:pt x="19724" y="28575"/>
                </a:cubicBezTo>
                <a:lnTo>
                  <a:pt x="22106" y="40481"/>
                </a:lnTo>
                <a:cubicBezTo>
                  <a:pt x="21312" y="53975"/>
                  <a:pt x="21006" y="67506"/>
                  <a:pt x="19724" y="80962"/>
                </a:cubicBezTo>
                <a:cubicBezTo>
                  <a:pt x="19244" y="86000"/>
                  <a:pt x="13594" y="101736"/>
                  <a:pt x="12581" y="104775"/>
                </a:cubicBezTo>
                <a:lnTo>
                  <a:pt x="7818" y="119062"/>
                </a:lnTo>
                <a:cubicBezTo>
                  <a:pt x="7024" y="121443"/>
                  <a:pt x="5850" y="123730"/>
                  <a:pt x="5437" y="126206"/>
                </a:cubicBezTo>
                <a:lnTo>
                  <a:pt x="3056" y="140494"/>
                </a:lnTo>
                <a:cubicBezTo>
                  <a:pt x="6146" y="162126"/>
                  <a:pt x="3663" y="151842"/>
                  <a:pt x="10199" y="171450"/>
                </a:cubicBezTo>
                <a:lnTo>
                  <a:pt x="12581" y="178594"/>
                </a:lnTo>
                <a:cubicBezTo>
                  <a:pt x="11642" y="206751"/>
                  <a:pt x="12709" y="239732"/>
                  <a:pt x="7818" y="269081"/>
                </a:cubicBezTo>
                <a:cubicBezTo>
                  <a:pt x="7280" y="272309"/>
                  <a:pt x="6231" y="275431"/>
                  <a:pt x="5437" y="278606"/>
                </a:cubicBezTo>
                <a:cubicBezTo>
                  <a:pt x="4643" y="300037"/>
                  <a:pt x="4354" y="321493"/>
                  <a:pt x="3056" y="342900"/>
                </a:cubicBezTo>
                <a:cubicBezTo>
                  <a:pt x="2764" y="347719"/>
                  <a:pt x="674" y="352359"/>
                  <a:pt x="674" y="357187"/>
                </a:cubicBezTo>
                <a:cubicBezTo>
                  <a:pt x="674" y="368448"/>
                  <a:pt x="-2645" y="402620"/>
                  <a:pt x="5437" y="421481"/>
                </a:cubicBezTo>
                <a:cubicBezTo>
                  <a:pt x="6835" y="424744"/>
                  <a:pt x="8136" y="428117"/>
                  <a:pt x="10199" y="431006"/>
                </a:cubicBezTo>
                <a:cubicBezTo>
                  <a:pt x="15286" y="438128"/>
                  <a:pt x="24917" y="443199"/>
                  <a:pt x="31631" y="447675"/>
                </a:cubicBezTo>
                <a:cubicBezTo>
                  <a:pt x="34354" y="449490"/>
                  <a:pt x="38009" y="449157"/>
                  <a:pt x="41156" y="450056"/>
                </a:cubicBezTo>
                <a:cubicBezTo>
                  <a:pt x="43569" y="450745"/>
                  <a:pt x="45918" y="451643"/>
                  <a:pt x="48299" y="452437"/>
                </a:cubicBezTo>
                <a:cubicBezTo>
                  <a:pt x="49887" y="454818"/>
                  <a:pt x="51038" y="457557"/>
                  <a:pt x="53062" y="459581"/>
                </a:cubicBezTo>
                <a:cubicBezTo>
                  <a:pt x="55086" y="461605"/>
                  <a:pt x="58689" y="461917"/>
                  <a:pt x="60206" y="464344"/>
                </a:cubicBezTo>
                <a:cubicBezTo>
                  <a:pt x="62621" y="468209"/>
                  <a:pt x="65955" y="482580"/>
                  <a:pt x="67349" y="488156"/>
                </a:cubicBezTo>
                <a:cubicBezTo>
                  <a:pt x="68143" y="495300"/>
                  <a:pt x="68781" y="502462"/>
                  <a:pt x="69731" y="509587"/>
                </a:cubicBezTo>
                <a:cubicBezTo>
                  <a:pt x="70369" y="514373"/>
                  <a:pt x="71727" y="519062"/>
                  <a:pt x="72112" y="523875"/>
                </a:cubicBezTo>
                <a:cubicBezTo>
                  <a:pt x="73316" y="538929"/>
                  <a:pt x="73791" y="554033"/>
                  <a:pt x="74493" y="569119"/>
                </a:cubicBezTo>
                <a:cubicBezTo>
                  <a:pt x="77429" y="632243"/>
                  <a:pt x="73052" y="607163"/>
                  <a:pt x="79256" y="638175"/>
                </a:cubicBezTo>
                <a:cubicBezTo>
                  <a:pt x="80050" y="646906"/>
                  <a:pt x="81034" y="655622"/>
                  <a:pt x="81637" y="664369"/>
                </a:cubicBezTo>
                <a:cubicBezTo>
                  <a:pt x="82621" y="678644"/>
                  <a:pt x="82778" y="692975"/>
                  <a:pt x="84018" y="707231"/>
                </a:cubicBezTo>
                <a:cubicBezTo>
                  <a:pt x="84369" y="711263"/>
                  <a:pt x="85734" y="715145"/>
                  <a:pt x="86399" y="719137"/>
                </a:cubicBezTo>
                <a:cubicBezTo>
                  <a:pt x="87322" y="724673"/>
                  <a:pt x="87858" y="730270"/>
                  <a:pt x="88781" y="735806"/>
                </a:cubicBezTo>
                <a:cubicBezTo>
                  <a:pt x="89446" y="739798"/>
                  <a:pt x="88810" y="744419"/>
                  <a:pt x="91162" y="747712"/>
                </a:cubicBezTo>
                <a:cubicBezTo>
                  <a:pt x="94008" y="751697"/>
                  <a:pt x="106099" y="753681"/>
                  <a:pt x="110212" y="754856"/>
                </a:cubicBezTo>
                <a:cubicBezTo>
                  <a:pt x="140819" y="763600"/>
                  <a:pt x="74024" y="754594"/>
                  <a:pt x="174506" y="759619"/>
                </a:cubicBezTo>
                <a:cubicBezTo>
                  <a:pt x="187215" y="760255"/>
                  <a:pt x="199906" y="761206"/>
                  <a:pt x="212606" y="762000"/>
                </a:cubicBezTo>
                <a:cubicBezTo>
                  <a:pt x="249025" y="768069"/>
                  <a:pt x="206524" y="762000"/>
                  <a:pt x="281662" y="762000"/>
                </a:cubicBezTo>
                <a:cubicBezTo>
                  <a:pt x="297557" y="762000"/>
                  <a:pt x="313412" y="763587"/>
                  <a:pt x="329287" y="764381"/>
                </a:cubicBezTo>
                <a:cubicBezTo>
                  <a:pt x="330081" y="766762"/>
                  <a:pt x="331059" y="769090"/>
                  <a:pt x="331668" y="771525"/>
                </a:cubicBezTo>
                <a:cubicBezTo>
                  <a:pt x="332650" y="775451"/>
                  <a:pt x="333171" y="779480"/>
                  <a:pt x="334049" y="783431"/>
                </a:cubicBezTo>
                <a:cubicBezTo>
                  <a:pt x="334759" y="786626"/>
                  <a:pt x="335637" y="789781"/>
                  <a:pt x="336431" y="792956"/>
                </a:cubicBezTo>
                <a:cubicBezTo>
                  <a:pt x="337225" y="804862"/>
                  <a:pt x="337494" y="816815"/>
                  <a:pt x="338812" y="828675"/>
                </a:cubicBezTo>
                <a:cubicBezTo>
                  <a:pt x="339089" y="831170"/>
                  <a:pt x="339625" y="833859"/>
                  <a:pt x="341193" y="835819"/>
                </a:cubicBezTo>
                <a:cubicBezTo>
                  <a:pt x="342981" y="838054"/>
                  <a:pt x="345956" y="838994"/>
                  <a:pt x="348337" y="840581"/>
                </a:cubicBezTo>
                <a:cubicBezTo>
                  <a:pt x="385664" y="837710"/>
                  <a:pt x="381634" y="836681"/>
                  <a:pt x="424537" y="840581"/>
                </a:cubicBezTo>
                <a:cubicBezTo>
                  <a:pt x="428410" y="840933"/>
                  <a:pt x="438825" y="846296"/>
                  <a:pt x="441206" y="847725"/>
                </a:cubicBezTo>
                <a:cubicBezTo>
                  <a:pt x="446114" y="850670"/>
                  <a:pt x="455493" y="857250"/>
                  <a:pt x="455493" y="857250"/>
                </a:cubicBezTo>
                <a:lnTo>
                  <a:pt x="465018" y="871537"/>
                </a:lnTo>
                <a:cubicBezTo>
                  <a:pt x="469508" y="878272"/>
                  <a:pt x="468193" y="887412"/>
                  <a:pt x="469781" y="895350"/>
                </a:cubicBezTo>
                <a:cubicBezTo>
                  <a:pt x="471983" y="906357"/>
                  <a:pt x="470994" y="918038"/>
                  <a:pt x="474543" y="928687"/>
                </a:cubicBezTo>
                <a:cubicBezTo>
                  <a:pt x="478204" y="939671"/>
                  <a:pt x="476432" y="933370"/>
                  <a:pt x="479306" y="947737"/>
                </a:cubicBezTo>
                <a:cubicBezTo>
                  <a:pt x="480100" y="955675"/>
                  <a:pt x="480996" y="963603"/>
                  <a:pt x="481687" y="971550"/>
                </a:cubicBezTo>
                <a:cubicBezTo>
                  <a:pt x="482583" y="981860"/>
                  <a:pt x="482985" y="992214"/>
                  <a:pt x="484068" y="1002506"/>
                </a:cubicBezTo>
                <a:cubicBezTo>
                  <a:pt x="484573" y="1007308"/>
                  <a:pt x="485715" y="1012022"/>
                  <a:pt x="486449" y="1016794"/>
                </a:cubicBezTo>
                <a:cubicBezTo>
                  <a:pt x="487303" y="1022341"/>
                  <a:pt x="487730" y="1027959"/>
                  <a:pt x="488831" y="1033462"/>
                </a:cubicBezTo>
                <a:cubicBezTo>
                  <a:pt x="489323" y="1035923"/>
                  <a:pt x="490668" y="1038156"/>
                  <a:pt x="491212" y="1040606"/>
                </a:cubicBezTo>
                <a:cubicBezTo>
                  <a:pt x="495129" y="1058235"/>
                  <a:pt x="492532" y="1055676"/>
                  <a:pt x="495974" y="1076325"/>
                </a:cubicBezTo>
                <a:cubicBezTo>
                  <a:pt x="496387" y="1078801"/>
                  <a:pt x="497562" y="1081088"/>
                  <a:pt x="498356" y="1083469"/>
                </a:cubicBezTo>
                <a:cubicBezTo>
                  <a:pt x="499150" y="1093788"/>
                  <a:pt x="500737" y="1104076"/>
                  <a:pt x="500737" y="1114425"/>
                </a:cubicBezTo>
                <a:cubicBezTo>
                  <a:pt x="500737" y="1158035"/>
                  <a:pt x="501191" y="1152640"/>
                  <a:pt x="495974" y="1178719"/>
                </a:cubicBezTo>
                <a:cubicBezTo>
                  <a:pt x="499651" y="1266942"/>
                  <a:pt x="496656" y="1204587"/>
                  <a:pt x="500737" y="1273969"/>
                </a:cubicBezTo>
                <a:cubicBezTo>
                  <a:pt x="501577" y="1288254"/>
                  <a:pt x="501878" y="1302575"/>
                  <a:pt x="503118" y="1316831"/>
                </a:cubicBezTo>
                <a:cubicBezTo>
                  <a:pt x="503469" y="1320863"/>
                  <a:pt x="504884" y="1324737"/>
                  <a:pt x="505499" y="1328737"/>
                </a:cubicBezTo>
                <a:cubicBezTo>
                  <a:pt x="506472" y="1335062"/>
                  <a:pt x="506976" y="1341452"/>
                  <a:pt x="507881" y="1347787"/>
                </a:cubicBezTo>
                <a:cubicBezTo>
                  <a:pt x="508564" y="1352567"/>
                  <a:pt x="509729" y="1357276"/>
                  <a:pt x="510262" y="1362075"/>
                </a:cubicBezTo>
                <a:cubicBezTo>
                  <a:pt x="511317" y="1371575"/>
                  <a:pt x="511643" y="1381144"/>
                  <a:pt x="512643" y="1390650"/>
                </a:cubicBezTo>
                <a:cubicBezTo>
                  <a:pt x="513231" y="1396232"/>
                  <a:pt x="513762" y="1401850"/>
                  <a:pt x="515024" y="1407319"/>
                </a:cubicBezTo>
                <a:cubicBezTo>
                  <a:pt x="516153" y="1412210"/>
                  <a:pt x="518803" y="1416683"/>
                  <a:pt x="519787" y="1421606"/>
                </a:cubicBezTo>
                <a:cubicBezTo>
                  <a:pt x="520581" y="1425575"/>
                  <a:pt x="521290" y="1429561"/>
                  <a:pt x="522168" y="1433512"/>
                </a:cubicBezTo>
                <a:cubicBezTo>
                  <a:pt x="522878" y="1436707"/>
                  <a:pt x="523964" y="1439817"/>
                  <a:pt x="524549" y="1443037"/>
                </a:cubicBezTo>
                <a:cubicBezTo>
                  <a:pt x="528503" y="1464782"/>
                  <a:pt x="526931" y="1465824"/>
                  <a:pt x="526931" y="1493044"/>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745456" y="5536406"/>
            <a:ext cx="107157" cy="552450"/>
          </a:xfrm>
          <a:custGeom>
            <a:avLst/>
            <a:gdLst>
              <a:gd name="connsiteX0" fmla="*/ 107157 w 107157"/>
              <a:gd name="connsiteY0" fmla="*/ 552450 h 552450"/>
              <a:gd name="connsiteX1" fmla="*/ 80963 w 107157"/>
              <a:gd name="connsiteY1" fmla="*/ 533400 h 552450"/>
              <a:gd name="connsiteX2" fmla="*/ 73819 w 107157"/>
              <a:gd name="connsiteY2" fmla="*/ 528638 h 552450"/>
              <a:gd name="connsiteX3" fmla="*/ 66675 w 107157"/>
              <a:gd name="connsiteY3" fmla="*/ 523875 h 552450"/>
              <a:gd name="connsiteX4" fmla="*/ 47625 w 107157"/>
              <a:gd name="connsiteY4" fmla="*/ 495300 h 552450"/>
              <a:gd name="connsiteX5" fmla="*/ 40482 w 107157"/>
              <a:gd name="connsiteY5" fmla="*/ 490538 h 552450"/>
              <a:gd name="connsiteX6" fmla="*/ 26194 w 107157"/>
              <a:gd name="connsiteY6" fmla="*/ 476250 h 552450"/>
              <a:gd name="connsiteX7" fmla="*/ 14288 w 107157"/>
              <a:gd name="connsiteY7" fmla="*/ 464344 h 552450"/>
              <a:gd name="connsiteX8" fmla="*/ 19050 w 107157"/>
              <a:gd name="connsiteY8" fmla="*/ 400050 h 552450"/>
              <a:gd name="connsiteX9" fmla="*/ 21432 w 107157"/>
              <a:gd name="connsiteY9" fmla="*/ 392907 h 552450"/>
              <a:gd name="connsiteX10" fmla="*/ 14288 w 107157"/>
              <a:gd name="connsiteY10" fmla="*/ 354807 h 552450"/>
              <a:gd name="connsiteX11" fmla="*/ 9525 w 107157"/>
              <a:gd name="connsiteY11" fmla="*/ 340519 h 552450"/>
              <a:gd name="connsiteX12" fmla="*/ 7144 w 107157"/>
              <a:gd name="connsiteY12" fmla="*/ 333375 h 552450"/>
              <a:gd name="connsiteX13" fmla="*/ 4763 w 107157"/>
              <a:gd name="connsiteY13" fmla="*/ 297657 h 552450"/>
              <a:gd name="connsiteX14" fmla="*/ 2382 w 107157"/>
              <a:gd name="connsiteY14" fmla="*/ 288132 h 552450"/>
              <a:gd name="connsiteX15" fmla="*/ 0 w 107157"/>
              <a:gd name="connsiteY15" fmla="*/ 266700 h 552450"/>
              <a:gd name="connsiteX16" fmla="*/ 2382 w 107157"/>
              <a:gd name="connsiteY16" fmla="*/ 209550 h 552450"/>
              <a:gd name="connsiteX17" fmla="*/ 4763 w 107157"/>
              <a:gd name="connsiteY17" fmla="*/ 202407 h 552450"/>
              <a:gd name="connsiteX18" fmla="*/ 14288 w 107157"/>
              <a:gd name="connsiteY18" fmla="*/ 188119 h 552450"/>
              <a:gd name="connsiteX19" fmla="*/ 19050 w 107157"/>
              <a:gd name="connsiteY19" fmla="*/ 180975 h 552450"/>
              <a:gd name="connsiteX20" fmla="*/ 23813 w 107157"/>
              <a:gd name="connsiteY20" fmla="*/ 166688 h 552450"/>
              <a:gd name="connsiteX21" fmla="*/ 28575 w 107157"/>
              <a:gd name="connsiteY21" fmla="*/ 157163 h 552450"/>
              <a:gd name="connsiteX22" fmla="*/ 33338 w 107157"/>
              <a:gd name="connsiteY22" fmla="*/ 140494 h 552450"/>
              <a:gd name="connsiteX23" fmla="*/ 38100 w 107157"/>
              <a:gd name="connsiteY23" fmla="*/ 126207 h 552450"/>
              <a:gd name="connsiteX24" fmla="*/ 30957 w 107157"/>
              <a:gd name="connsiteY24" fmla="*/ 40482 h 552450"/>
              <a:gd name="connsiteX25" fmla="*/ 28575 w 107157"/>
              <a:gd name="connsiteY25" fmla="*/ 33338 h 552450"/>
              <a:gd name="connsiteX26" fmla="*/ 26194 w 107157"/>
              <a:gd name="connsiteY26" fmla="*/ 23813 h 552450"/>
              <a:gd name="connsiteX27" fmla="*/ 23813 w 107157"/>
              <a:gd name="connsiteY27" fmla="*/ 16669 h 552450"/>
              <a:gd name="connsiteX28" fmla="*/ 21432 w 107157"/>
              <a:gd name="connsiteY28"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7157" h="552450">
                <a:moveTo>
                  <a:pt x="107157" y="552450"/>
                </a:moveTo>
                <a:cubicBezTo>
                  <a:pt x="90785" y="539353"/>
                  <a:pt x="99474" y="545740"/>
                  <a:pt x="80963" y="533400"/>
                </a:cubicBezTo>
                <a:lnTo>
                  <a:pt x="73819" y="528638"/>
                </a:lnTo>
                <a:lnTo>
                  <a:pt x="66675" y="523875"/>
                </a:lnTo>
                <a:lnTo>
                  <a:pt x="47625" y="495300"/>
                </a:lnTo>
                <a:cubicBezTo>
                  <a:pt x="46038" y="492919"/>
                  <a:pt x="42621" y="492439"/>
                  <a:pt x="40482" y="490538"/>
                </a:cubicBezTo>
                <a:cubicBezTo>
                  <a:pt x="35448" y="486063"/>
                  <a:pt x="29930" y="481854"/>
                  <a:pt x="26194" y="476250"/>
                </a:cubicBezTo>
                <a:cubicBezTo>
                  <a:pt x="19844" y="466726"/>
                  <a:pt x="23813" y="470694"/>
                  <a:pt x="14288" y="464344"/>
                </a:cubicBezTo>
                <a:cubicBezTo>
                  <a:pt x="15201" y="446091"/>
                  <a:pt x="15039" y="420103"/>
                  <a:pt x="19050" y="400050"/>
                </a:cubicBezTo>
                <a:cubicBezTo>
                  <a:pt x="19542" y="397589"/>
                  <a:pt x="20638" y="395288"/>
                  <a:pt x="21432" y="392907"/>
                </a:cubicBezTo>
                <a:cubicBezTo>
                  <a:pt x="18550" y="364098"/>
                  <a:pt x="21573" y="376663"/>
                  <a:pt x="14288" y="354807"/>
                </a:cubicBezTo>
                <a:lnTo>
                  <a:pt x="9525" y="340519"/>
                </a:lnTo>
                <a:lnTo>
                  <a:pt x="7144" y="333375"/>
                </a:lnTo>
                <a:cubicBezTo>
                  <a:pt x="6350" y="321469"/>
                  <a:pt x="6012" y="309524"/>
                  <a:pt x="4763" y="297657"/>
                </a:cubicBezTo>
                <a:cubicBezTo>
                  <a:pt x="4420" y="294402"/>
                  <a:pt x="2880" y="291367"/>
                  <a:pt x="2382" y="288132"/>
                </a:cubicBezTo>
                <a:cubicBezTo>
                  <a:pt x="1289" y="281028"/>
                  <a:pt x="794" y="273844"/>
                  <a:pt x="0" y="266700"/>
                </a:cubicBezTo>
                <a:cubicBezTo>
                  <a:pt x="794" y="247650"/>
                  <a:pt x="973" y="228564"/>
                  <a:pt x="2382" y="209550"/>
                </a:cubicBezTo>
                <a:cubicBezTo>
                  <a:pt x="2567" y="207047"/>
                  <a:pt x="3544" y="204601"/>
                  <a:pt x="4763" y="202407"/>
                </a:cubicBezTo>
                <a:cubicBezTo>
                  <a:pt x="7543" y="197403"/>
                  <a:pt x="11113" y="192882"/>
                  <a:pt x="14288" y="188119"/>
                </a:cubicBezTo>
                <a:lnTo>
                  <a:pt x="19050" y="180975"/>
                </a:lnTo>
                <a:cubicBezTo>
                  <a:pt x="21834" y="176798"/>
                  <a:pt x="21568" y="171178"/>
                  <a:pt x="23813" y="166688"/>
                </a:cubicBezTo>
                <a:cubicBezTo>
                  <a:pt x="25400" y="163513"/>
                  <a:pt x="27177" y="160426"/>
                  <a:pt x="28575" y="157163"/>
                </a:cubicBezTo>
                <a:cubicBezTo>
                  <a:pt x="31246" y="150930"/>
                  <a:pt x="31321" y="147218"/>
                  <a:pt x="33338" y="140494"/>
                </a:cubicBezTo>
                <a:cubicBezTo>
                  <a:pt x="34780" y="135686"/>
                  <a:pt x="38100" y="126207"/>
                  <a:pt x="38100" y="126207"/>
                </a:cubicBezTo>
                <a:cubicBezTo>
                  <a:pt x="35317" y="59409"/>
                  <a:pt x="38853" y="87864"/>
                  <a:pt x="30957" y="40482"/>
                </a:cubicBezTo>
                <a:cubicBezTo>
                  <a:pt x="30544" y="38006"/>
                  <a:pt x="29265" y="35752"/>
                  <a:pt x="28575" y="33338"/>
                </a:cubicBezTo>
                <a:cubicBezTo>
                  <a:pt x="27676" y="30191"/>
                  <a:pt x="27093" y="26960"/>
                  <a:pt x="26194" y="23813"/>
                </a:cubicBezTo>
                <a:cubicBezTo>
                  <a:pt x="25504" y="21399"/>
                  <a:pt x="24357" y="19119"/>
                  <a:pt x="23813" y="16669"/>
                </a:cubicBezTo>
                <a:cubicBezTo>
                  <a:pt x="21301" y="5366"/>
                  <a:pt x="21432" y="6590"/>
                  <a:pt x="21432" y="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6832" y="5160038"/>
            <a:ext cx="2059244" cy="1482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686800" y="6488668"/>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14</a:t>
            </a:fld>
            <a:endParaRPr lang="en-US" sz="1200" dirty="0">
              <a:solidFill>
                <a:schemeClr val="bg1"/>
              </a:solidFill>
            </a:endParaRPr>
          </a:p>
        </p:txBody>
      </p:sp>
    </p:spTree>
    <p:extLst>
      <p:ext uri="{BB962C8B-B14F-4D97-AF65-F5344CB8AC3E}">
        <p14:creationId xmlns:p14="http://schemas.microsoft.com/office/powerpoint/2010/main" val="29847502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649" y="1295400"/>
            <a:ext cx="79454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0" y="0"/>
            <a:ext cx="9144000" cy="982663"/>
          </a:xfrm>
        </p:spPr>
        <p:txBody>
          <a:bodyPr/>
          <a:lstStyle/>
          <a:p>
            <a:pPr algn="ctr" eaLnBrk="1" hangingPunct="1">
              <a:defRPr/>
            </a:pPr>
            <a:r>
              <a:rPr lang="en-US" sz="3300" dirty="0" smtClean="0"/>
              <a:t>Proposed Drainage Patterns – SW Elmhurst</a:t>
            </a:r>
            <a:endParaRPr lang="en-US" sz="3300"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229" y="5157788"/>
            <a:ext cx="2076450" cy="127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1173282" y="3664744"/>
            <a:ext cx="527239" cy="1493044"/>
          </a:xfrm>
          <a:custGeom>
            <a:avLst/>
            <a:gdLst>
              <a:gd name="connsiteX0" fmla="*/ 12581 w 527239"/>
              <a:gd name="connsiteY0" fmla="*/ 0 h 1493044"/>
              <a:gd name="connsiteX1" fmla="*/ 14962 w 527239"/>
              <a:gd name="connsiteY1" fmla="*/ 14287 h 1493044"/>
              <a:gd name="connsiteX2" fmla="*/ 19724 w 527239"/>
              <a:gd name="connsiteY2" fmla="*/ 28575 h 1493044"/>
              <a:gd name="connsiteX3" fmla="*/ 22106 w 527239"/>
              <a:gd name="connsiteY3" fmla="*/ 40481 h 1493044"/>
              <a:gd name="connsiteX4" fmla="*/ 19724 w 527239"/>
              <a:gd name="connsiteY4" fmla="*/ 80962 h 1493044"/>
              <a:gd name="connsiteX5" fmla="*/ 12581 w 527239"/>
              <a:gd name="connsiteY5" fmla="*/ 104775 h 1493044"/>
              <a:gd name="connsiteX6" fmla="*/ 7818 w 527239"/>
              <a:gd name="connsiteY6" fmla="*/ 119062 h 1493044"/>
              <a:gd name="connsiteX7" fmla="*/ 5437 w 527239"/>
              <a:gd name="connsiteY7" fmla="*/ 126206 h 1493044"/>
              <a:gd name="connsiteX8" fmla="*/ 3056 w 527239"/>
              <a:gd name="connsiteY8" fmla="*/ 140494 h 1493044"/>
              <a:gd name="connsiteX9" fmla="*/ 10199 w 527239"/>
              <a:gd name="connsiteY9" fmla="*/ 171450 h 1493044"/>
              <a:gd name="connsiteX10" fmla="*/ 12581 w 527239"/>
              <a:gd name="connsiteY10" fmla="*/ 178594 h 1493044"/>
              <a:gd name="connsiteX11" fmla="*/ 7818 w 527239"/>
              <a:gd name="connsiteY11" fmla="*/ 269081 h 1493044"/>
              <a:gd name="connsiteX12" fmla="*/ 5437 w 527239"/>
              <a:gd name="connsiteY12" fmla="*/ 278606 h 1493044"/>
              <a:gd name="connsiteX13" fmla="*/ 3056 w 527239"/>
              <a:gd name="connsiteY13" fmla="*/ 342900 h 1493044"/>
              <a:gd name="connsiteX14" fmla="*/ 674 w 527239"/>
              <a:gd name="connsiteY14" fmla="*/ 357187 h 1493044"/>
              <a:gd name="connsiteX15" fmla="*/ 5437 w 527239"/>
              <a:gd name="connsiteY15" fmla="*/ 421481 h 1493044"/>
              <a:gd name="connsiteX16" fmla="*/ 10199 w 527239"/>
              <a:gd name="connsiteY16" fmla="*/ 431006 h 1493044"/>
              <a:gd name="connsiteX17" fmla="*/ 31631 w 527239"/>
              <a:gd name="connsiteY17" fmla="*/ 447675 h 1493044"/>
              <a:gd name="connsiteX18" fmla="*/ 41156 w 527239"/>
              <a:gd name="connsiteY18" fmla="*/ 450056 h 1493044"/>
              <a:gd name="connsiteX19" fmla="*/ 48299 w 527239"/>
              <a:gd name="connsiteY19" fmla="*/ 452437 h 1493044"/>
              <a:gd name="connsiteX20" fmla="*/ 53062 w 527239"/>
              <a:gd name="connsiteY20" fmla="*/ 459581 h 1493044"/>
              <a:gd name="connsiteX21" fmla="*/ 60206 w 527239"/>
              <a:gd name="connsiteY21" fmla="*/ 464344 h 1493044"/>
              <a:gd name="connsiteX22" fmla="*/ 67349 w 527239"/>
              <a:gd name="connsiteY22" fmla="*/ 488156 h 1493044"/>
              <a:gd name="connsiteX23" fmla="*/ 69731 w 527239"/>
              <a:gd name="connsiteY23" fmla="*/ 509587 h 1493044"/>
              <a:gd name="connsiteX24" fmla="*/ 72112 w 527239"/>
              <a:gd name="connsiteY24" fmla="*/ 523875 h 1493044"/>
              <a:gd name="connsiteX25" fmla="*/ 74493 w 527239"/>
              <a:gd name="connsiteY25" fmla="*/ 569119 h 1493044"/>
              <a:gd name="connsiteX26" fmla="*/ 79256 w 527239"/>
              <a:gd name="connsiteY26" fmla="*/ 638175 h 1493044"/>
              <a:gd name="connsiteX27" fmla="*/ 81637 w 527239"/>
              <a:gd name="connsiteY27" fmla="*/ 664369 h 1493044"/>
              <a:gd name="connsiteX28" fmla="*/ 84018 w 527239"/>
              <a:gd name="connsiteY28" fmla="*/ 707231 h 1493044"/>
              <a:gd name="connsiteX29" fmla="*/ 86399 w 527239"/>
              <a:gd name="connsiteY29" fmla="*/ 719137 h 1493044"/>
              <a:gd name="connsiteX30" fmla="*/ 88781 w 527239"/>
              <a:gd name="connsiteY30" fmla="*/ 735806 h 1493044"/>
              <a:gd name="connsiteX31" fmla="*/ 91162 w 527239"/>
              <a:gd name="connsiteY31" fmla="*/ 747712 h 1493044"/>
              <a:gd name="connsiteX32" fmla="*/ 110212 w 527239"/>
              <a:gd name="connsiteY32" fmla="*/ 754856 h 1493044"/>
              <a:gd name="connsiteX33" fmla="*/ 174506 w 527239"/>
              <a:gd name="connsiteY33" fmla="*/ 759619 h 1493044"/>
              <a:gd name="connsiteX34" fmla="*/ 212606 w 527239"/>
              <a:gd name="connsiteY34" fmla="*/ 762000 h 1493044"/>
              <a:gd name="connsiteX35" fmla="*/ 281662 w 527239"/>
              <a:gd name="connsiteY35" fmla="*/ 762000 h 1493044"/>
              <a:gd name="connsiteX36" fmla="*/ 329287 w 527239"/>
              <a:gd name="connsiteY36" fmla="*/ 764381 h 1493044"/>
              <a:gd name="connsiteX37" fmla="*/ 331668 w 527239"/>
              <a:gd name="connsiteY37" fmla="*/ 771525 h 1493044"/>
              <a:gd name="connsiteX38" fmla="*/ 334049 w 527239"/>
              <a:gd name="connsiteY38" fmla="*/ 783431 h 1493044"/>
              <a:gd name="connsiteX39" fmla="*/ 336431 w 527239"/>
              <a:gd name="connsiteY39" fmla="*/ 792956 h 1493044"/>
              <a:gd name="connsiteX40" fmla="*/ 338812 w 527239"/>
              <a:gd name="connsiteY40" fmla="*/ 828675 h 1493044"/>
              <a:gd name="connsiteX41" fmla="*/ 341193 w 527239"/>
              <a:gd name="connsiteY41" fmla="*/ 835819 h 1493044"/>
              <a:gd name="connsiteX42" fmla="*/ 348337 w 527239"/>
              <a:gd name="connsiteY42" fmla="*/ 840581 h 1493044"/>
              <a:gd name="connsiteX43" fmla="*/ 424537 w 527239"/>
              <a:gd name="connsiteY43" fmla="*/ 840581 h 1493044"/>
              <a:gd name="connsiteX44" fmla="*/ 441206 w 527239"/>
              <a:gd name="connsiteY44" fmla="*/ 847725 h 1493044"/>
              <a:gd name="connsiteX45" fmla="*/ 455493 w 527239"/>
              <a:gd name="connsiteY45" fmla="*/ 857250 h 1493044"/>
              <a:gd name="connsiteX46" fmla="*/ 465018 w 527239"/>
              <a:gd name="connsiteY46" fmla="*/ 871537 h 1493044"/>
              <a:gd name="connsiteX47" fmla="*/ 469781 w 527239"/>
              <a:gd name="connsiteY47" fmla="*/ 895350 h 1493044"/>
              <a:gd name="connsiteX48" fmla="*/ 474543 w 527239"/>
              <a:gd name="connsiteY48" fmla="*/ 928687 h 1493044"/>
              <a:gd name="connsiteX49" fmla="*/ 479306 w 527239"/>
              <a:gd name="connsiteY49" fmla="*/ 947737 h 1493044"/>
              <a:gd name="connsiteX50" fmla="*/ 481687 w 527239"/>
              <a:gd name="connsiteY50" fmla="*/ 971550 h 1493044"/>
              <a:gd name="connsiteX51" fmla="*/ 484068 w 527239"/>
              <a:gd name="connsiteY51" fmla="*/ 1002506 h 1493044"/>
              <a:gd name="connsiteX52" fmla="*/ 486449 w 527239"/>
              <a:gd name="connsiteY52" fmla="*/ 1016794 h 1493044"/>
              <a:gd name="connsiteX53" fmla="*/ 488831 w 527239"/>
              <a:gd name="connsiteY53" fmla="*/ 1033462 h 1493044"/>
              <a:gd name="connsiteX54" fmla="*/ 491212 w 527239"/>
              <a:gd name="connsiteY54" fmla="*/ 1040606 h 1493044"/>
              <a:gd name="connsiteX55" fmla="*/ 495974 w 527239"/>
              <a:gd name="connsiteY55" fmla="*/ 1076325 h 1493044"/>
              <a:gd name="connsiteX56" fmla="*/ 498356 w 527239"/>
              <a:gd name="connsiteY56" fmla="*/ 1083469 h 1493044"/>
              <a:gd name="connsiteX57" fmla="*/ 500737 w 527239"/>
              <a:gd name="connsiteY57" fmla="*/ 1114425 h 1493044"/>
              <a:gd name="connsiteX58" fmla="*/ 495974 w 527239"/>
              <a:gd name="connsiteY58" fmla="*/ 1178719 h 1493044"/>
              <a:gd name="connsiteX59" fmla="*/ 500737 w 527239"/>
              <a:gd name="connsiteY59" fmla="*/ 1273969 h 1493044"/>
              <a:gd name="connsiteX60" fmla="*/ 503118 w 527239"/>
              <a:gd name="connsiteY60" fmla="*/ 1316831 h 1493044"/>
              <a:gd name="connsiteX61" fmla="*/ 505499 w 527239"/>
              <a:gd name="connsiteY61" fmla="*/ 1328737 h 1493044"/>
              <a:gd name="connsiteX62" fmla="*/ 507881 w 527239"/>
              <a:gd name="connsiteY62" fmla="*/ 1347787 h 1493044"/>
              <a:gd name="connsiteX63" fmla="*/ 510262 w 527239"/>
              <a:gd name="connsiteY63" fmla="*/ 1362075 h 1493044"/>
              <a:gd name="connsiteX64" fmla="*/ 512643 w 527239"/>
              <a:gd name="connsiteY64" fmla="*/ 1390650 h 1493044"/>
              <a:gd name="connsiteX65" fmla="*/ 515024 w 527239"/>
              <a:gd name="connsiteY65" fmla="*/ 1407319 h 1493044"/>
              <a:gd name="connsiteX66" fmla="*/ 519787 w 527239"/>
              <a:gd name="connsiteY66" fmla="*/ 1421606 h 1493044"/>
              <a:gd name="connsiteX67" fmla="*/ 522168 w 527239"/>
              <a:gd name="connsiteY67" fmla="*/ 1433512 h 1493044"/>
              <a:gd name="connsiteX68" fmla="*/ 524549 w 527239"/>
              <a:gd name="connsiteY68" fmla="*/ 1443037 h 1493044"/>
              <a:gd name="connsiteX69" fmla="*/ 526931 w 527239"/>
              <a:gd name="connsiteY69" fmla="*/ 1493044 h 149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27239" h="1493044">
                <a:moveTo>
                  <a:pt x="12581" y="0"/>
                </a:moveTo>
                <a:cubicBezTo>
                  <a:pt x="13375" y="4762"/>
                  <a:pt x="13791" y="9603"/>
                  <a:pt x="14962" y="14287"/>
                </a:cubicBezTo>
                <a:cubicBezTo>
                  <a:pt x="16179" y="19157"/>
                  <a:pt x="18739" y="23652"/>
                  <a:pt x="19724" y="28575"/>
                </a:cubicBezTo>
                <a:lnTo>
                  <a:pt x="22106" y="40481"/>
                </a:lnTo>
                <a:cubicBezTo>
                  <a:pt x="21312" y="53975"/>
                  <a:pt x="21006" y="67506"/>
                  <a:pt x="19724" y="80962"/>
                </a:cubicBezTo>
                <a:cubicBezTo>
                  <a:pt x="19244" y="86000"/>
                  <a:pt x="13594" y="101736"/>
                  <a:pt x="12581" y="104775"/>
                </a:cubicBezTo>
                <a:lnTo>
                  <a:pt x="7818" y="119062"/>
                </a:lnTo>
                <a:cubicBezTo>
                  <a:pt x="7024" y="121443"/>
                  <a:pt x="5850" y="123730"/>
                  <a:pt x="5437" y="126206"/>
                </a:cubicBezTo>
                <a:lnTo>
                  <a:pt x="3056" y="140494"/>
                </a:lnTo>
                <a:cubicBezTo>
                  <a:pt x="6146" y="162126"/>
                  <a:pt x="3663" y="151842"/>
                  <a:pt x="10199" y="171450"/>
                </a:cubicBezTo>
                <a:lnTo>
                  <a:pt x="12581" y="178594"/>
                </a:lnTo>
                <a:cubicBezTo>
                  <a:pt x="11642" y="206751"/>
                  <a:pt x="12709" y="239732"/>
                  <a:pt x="7818" y="269081"/>
                </a:cubicBezTo>
                <a:cubicBezTo>
                  <a:pt x="7280" y="272309"/>
                  <a:pt x="6231" y="275431"/>
                  <a:pt x="5437" y="278606"/>
                </a:cubicBezTo>
                <a:cubicBezTo>
                  <a:pt x="4643" y="300037"/>
                  <a:pt x="4354" y="321493"/>
                  <a:pt x="3056" y="342900"/>
                </a:cubicBezTo>
                <a:cubicBezTo>
                  <a:pt x="2764" y="347719"/>
                  <a:pt x="674" y="352359"/>
                  <a:pt x="674" y="357187"/>
                </a:cubicBezTo>
                <a:cubicBezTo>
                  <a:pt x="674" y="368448"/>
                  <a:pt x="-2645" y="402620"/>
                  <a:pt x="5437" y="421481"/>
                </a:cubicBezTo>
                <a:cubicBezTo>
                  <a:pt x="6835" y="424744"/>
                  <a:pt x="8136" y="428117"/>
                  <a:pt x="10199" y="431006"/>
                </a:cubicBezTo>
                <a:cubicBezTo>
                  <a:pt x="15286" y="438128"/>
                  <a:pt x="24917" y="443199"/>
                  <a:pt x="31631" y="447675"/>
                </a:cubicBezTo>
                <a:cubicBezTo>
                  <a:pt x="34354" y="449490"/>
                  <a:pt x="38009" y="449157"/>
                  <a:pt x="41156" y="450056"/>
                </a:cubicBezTo>
                <a:cubicBezTo>
                  <a:pt x="43569" y="450745"/>
                  <a:pt x="45918" y="451643"/>
                  <a:pt x="48299" y="452437"/>
                </a:cubicBezTo>
                <a:cubicBezTo>
                  <a:pt x="49887" y="454818"/>
                  <a:pt x="51038" y="457557"/>
                  <a:pt x="53062" y="459581"/>
                </a:cubicBezTo>
                <a:cubicBezTo>
                  <a:pt x="55086" y="461605"/>
                  <a:pt x="58689" y="461917"/>
                  <a:pt x="60206" y="464344"/>
                </a:cubicBezTo>
                <a:cubicBezTo>
                  <a:pt x="62621" y="468209"/>
                  <a:pt x="65955" y="482580"/>
                  <a:pt x="67349" y="488156"/>
                </a:cubicBezTo>
                <a:cubicBezTo>
                  <a:pt x="68143" y="495300"/>
                  <a:pt x="68781" y="502462"/>
                  <a:pt x="69731" y="509587"/>
                </a:cubicBezTo>
                <a:cubicBezTo>
                  <a:pt x="70369" y="514373"/>
                  <a:pt x="71727" y="519062"/>
                  <a:pt x="72112" y="523875"/>
                </a:cubicBezTo>
                <a:cubicBezTo>
                  <a:pt x="73316" y="538929"/>
                  <a:pt x="73791" y="554033"/>
                  <a:pt x="74493" y="569119"/>
                </a:cubicBezTo>
                <a:cubicBezTo>
                  <a:pt x="77429" y="632243"/>
                  <a:pt x="73052" y="607163"/>
                  <a:pt x="79256" y="638175"/>
                </a:cubicBezTo>
                <a:cubicBezTo>
                  <a:pt x="80050" y="646906"/>
                  <a:pt x="81034" y="655622"/>
                  <a:pt x="81637" y="664369"/>
                </a:cubicBezTo>
                <a:cubicBezTo>
                  <a:pt x="82621" y="678644"/>
                  <a:pt x="82778" y="692975"/>
                  <a:pt x="84018" y="707231"/>
                </a:cubicBezTo>
                <a:cubicBezTo>
                  <a:pt x="84369" y="711263"/>
                  <a:pt x="85734" y="715145"/>
                  <a:pt x="86399" y="719137"/>
                </a:cubicBezTo>
                <a:cubicBezTo>
                  <a:pt x="87322" y="724673"/>
                  <a:pt x="87858" y="730270"/>
                  <a:pt x="88781" y="735806"/>
                </a:cubicBezTo>
                <a:cubicBezTo>
                  <a:pt x="89446" y="739798"/>
                  <a:pt x="88810" y="744419"/>
                  <a:pt x="91162" y="747712"/>
                </a:cubicBezTo>
                <a:cubicBezTo>
                  <a:pt x="94008" y="751697"/>
                  <a:pt x="106099" y="753681"/>
                  <a:pt x="110212" y="754856"/>
                </a:cubicBezTo>
                <a:cubicBezTo>
                  <a:pt x="140819" y="763600"/>
                  <a:pt x="74024" y="754594"/>
                  <a:pt x="174506" y="759619"/>
                </a:cubicBezTo>
                <a:cubicBezTo>
                  <a:pt x="187215" y="760255"/>
                  <a:pt x="199906" y="761206"/>
                  <a:pt x="212606" y="762000"/>
                </a:cubicBezTo>
                <a:cubicBezTo>
                  <a:pt x="249025" y="768069"/>
                  <a:pt x="206524" y="762000"/>
                  <a:pt x="281662" y="762000"/>
                </a:cubicBezTo>
                <a:cubicBezTo>
                  <a:pt x="297557" y="762000"/>
                  <a:pt x="313412" y="763587"/>
                  <a:pt x="329287" y="764381"/>
                </a:cubicBezTo>
                <a:cubicBezTo>
                  <a:pt x="330081" y="766762"/>
                  <a:pt x="331059" y="769090"/>
                  <a:pt x="331668" y="771525"/>
                </a:cubicBezTo>
                <a:cubicBezTo>
                  <a:pt x="332650" y="775451"/>
                  <a:pt x="333171" y="779480"/>
                  <a:pt x="334049" y="783431"/>
                </a:cubicBezTo>
                <a:cubicBezTo>
                  <a:pt x="334759" y="786626"/>
                  <a:pt x="335637" y="789781"/>
                  <a:pt x="336431" y="792956"/>
                </a:cubicBezTo>
                <a:cubicBezTo>
                  <a:pt x="337225" y="804862"/>
                  <a:pt x="337494" y="816815"/>
                  <a:pt x="338812" y="828675"/>
                </a:cubicBezTo>
                <a:cubicBezTo>
                  <a:pt x="339089" y="831170"/>
                  <a:pt x="339625" y="833859"/>
                  <a:pt x="341193" y="835819"/>
                </a:cubicBezTo>
                <a:cubicBezTo>
                  <a:pt x="342981" y="838054"/>
                  <a:pt x="345956" y="838994"/>
                  <a:pt x="348337" y="840581"/>
                </a:cubicBezTo>
                <a:cubicBezTo>
                  <a:pt x="385664" y="837710"/>
                  <a:pt x="381634" y="836681"/>
                  <a:pt x="424537" y="840581"/>
                </a:cubicBezTo>
                <a:cubicBezTo>
                  <a:pt x="428410" y="840933"/>
                  <a:pt x="438825" y="846296"/>
                  <a:pt x="441206" y="847725"/>
                </a:cubicBezTo>
                <a:cubicBezTo>
                  <a:pt x="446114" y="850670"/>
                  <a:pt x="455493" y="857250"/>
                  <a:pt x="455493" y="857250"/>
                </a:cubicBezTo>
                <a:lnTo>
                  <a:pt x="465018" y="871537"/>
                </a:lnTo>
                <a:cubicBezTo>
                  <a:pt x="469508" y="878272"/>
                  <a:pt x="468193" y="887412"/>
                  <a:pt x="469781" y="895350"/>
                </a:cubicBezTo>
                <a:cubicBezTo>
                  <a:pt x="471983" y="906357"/>
                  <a:pt x="470994" y="918038"/>
                  <a:pt x="474543" y="928687"/>
                </a:cubicBezTo>
                <a:cubicBezTo>
                  <a:pt x="478204" y="939671"/>
                  <a:pt x="476432" y="933370"/>
                  <a:pt x="479306" y="947737"/>
                </a:cubicBezTo>
                <a:cubicBezTo>
                  <a:pt x="480100" y="955675"/>
                  <a:pt x="480996" y="963603"/>
                  <a:pt x="481687" y="971550"/>
                </a:cubicBezTo>
                <a:cubicBezTo>
                  <a:pt x="482583" y="981860"/>
                  <a:pt x="482985" y="992214"/>
                  <a:pt x="484068" y="1002506"/>
                </a:cubicBezTo>
                <a:cubicBezTo>
                  <a:pt x="484573" y="1007308"/>
                  <a:pt x="485715" y="1012022"/>
                  <a:pt x="486449" y="1016794"/>
                </a:cubicBezTo>
                <a:cubicBezTo>
                  <a:pt x="487303" y="1022341"/>
                  <a:pt x="487730" y="1027959"/>
                  <a:pt x="488831" y="1033462"/>
                </a:cubicBezTo>
                <a:cubicBezTo>
                  <a:pt x="489323" y="1035923"/>
                  <a:pt x="490668" y="1038156"/>
                  <a:pt x="491212" y="1040606"/>
                </a:cubicBezTo>
                <a:cubicBezTo>
                  <a:pt x="495129" y="1058235"/>
                  <a:pt x="492532" y="1055676"/>
                  <a:pt x="495974" y="1076325"/>
                </a:cubicBezTo>
                <a:cubicBezTo>
                  <a:pt x="496387" y="1078801"/>
                  <a:pt x="497562" y="1081088"/>
                  <a:pt x="498356" y="1083469"/>
                </a:cubicBezTo>
                <a:cubicBezTo>
                  <a:pt x="499150" y="1093788"/>
                  <a:pt x="500737" y="1104076"/>
                  <a:pt x="500737" y="1114425"/>
                </a:cubicBezTo>
                <a:cubicBezTo>
                  <a:pt x="500737" y="1158035"/>
                  <a:pt x="501191" y="1152640"/>
                  <a:pt x="495974" y="1178719"/>
                </a:cubicBezTo>
                <a:cubicBezTo>
                  <a:pt x="499651" y="1266942"/>
                  <a:pt x="496656" y="1204587"/>
                  <a:pt x="500737" y="1273969"/>
                </a:cubicBezTo>
                <a:cubicBezTo>
                  <a:pt x="501577" y="1288254"/>
                  <a:pt x="501878" y="1302575"/>
                  <a:pt x="503118" y="1316831"/>
                </a:cubicBezTo>
                <a:cubicBezTo>
                  <a:pt x="503469" y="1320863"/>
                  <a:pt x="504884" y="1324737"/>
                  <a:pt x="505499" y="1328737"/>
                </a:cubicBezTo>
                <a:cubicBezTo>
                  <a:pt x="506472" y="1335062"/>
                  <a:pt x="506976" y="1341452"/>
                  <a:pt x="507881" y="1347787"/>
                </a:cubicBezTo>
                <a:cubicBezTo>
                  <a:pt x="508564" y="1352567"/>
                  <a:pt x="509729" y="1357276"/>
                  <a:pt x="510262" y="1362075"/>
                </a:cubicBezTo>
                <a:cubicBezTo>
                  <a:pt x="511317" y="1371575"/>
                  <a:pt x="511643" y="1381144"/>
                  <a:pt x="512643" y="1390650"/>
                </a:cubicBezTo>
                <a:cubicBezTo>
                  <a:pt x="513231" y="1396232"/>
                  <a:pt x="513762" y="1401850"/>
                  <a:pt x="515024" y="1407319"/>
                </a:cubicBezTo>
                <a:cubicBezTo>
                  <a:pt x="516153" y="1412210"/>
                  <a:pt x="518803" y="1416683"/>
                  <a:pt x="519787" y="1421606"/>
                </a:cubicBezTo>
                <a:cubicBezTo>
                  <a:pt x="520581" y="1425575"/>
                  <a:pt x="521290" y="1429561"/>
                  <a:pt x="522168" y="1433512"/>
                </a:cubicBezTo>
                <a:cubicBezTo>
                  <a:pt x="522878" y="1436707"/>
                  <a:pt x="523964" y="1439817"/>
                  <a:pt x="524549" y="1443037"/>
                </a:cubicBezTo>
                <a:cubicBezTo>
                  <a:pt x="528503" y="1464782"/>
                  <a:pt x="526931" y="1465824"/>
                  <a:pt x="526931" y="1493044"/>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745456" y="5536406"/>
            <a:ext cx="107157" cy="552450"/>
          </a:xfrm>
          <a:custGeom>
            <a:avLst/>
            <a:gdLst>
              <a:gd name="connsiteX0" fmla="*/ 107157 w 107157"/>
              <a:gd name="connsiteY0" fmla="*/ 552450 h 552450"/>
              <a:gd name="connsiteX1" fmla="*/ 80963 w 107157"/>
              <a:gd name="connsiteY1" fmla="*/ 533400 h 552450"/>
              <a:gd name="connsiteX2" fmla="*/ 73819 w 107157"/>
              <a:gd name="connsiteY2" fmla="*/ 528638 h 552450"/>
              <a:gd name="connsiteX3" fmla="*/ 66675 w 107157"/>
              <a:gd name="connsiteY3" fmla="*/ 523875 h 552450"/>
              <a:gd name="connsiteX4" fmla="*/ 47625 w 107157"/>
              <a:gd name="connsiteY4" fmla="*/ 495300 h 552450"/>
              <a:gd name="connsiteX5" fmla="*/ 40482 w 107157"/>
              <a:gd name="connsiteY5" fmla="*/ 490538 h 552450"/>
              <a:gd name="connsiteX6" fmla="*/ 26194 w 107157"/>
              <a:gd name="connsiteY6" fmla="*/ 476250 h 552450"/>
              <a:gd name="connsiteX7" fmla="*/ 14288 w 107157"/>
              <a:gd name="connsiteY7" fmla="*/ 464344 h 552450"/>
              <a:gd name="connsiteX8" fmla="*/ 19050 w 107157"/>
              <a:gd name="connsiteY8" fmla="*/ 400050 h 552450"/>
              <a:gd name="connsiteX9" fmla="*/ 21432 w 107157"/>
              <a:gd name="connsiteY9" fmla="*/ 392907 h 552450"/>
              <a:gd name="connsiteX10" fmla="*/ 14288 w 107157"/>
              <a:gd name="connsiteY10" fmla="*/ 354807 h 552450"/>
              <a:gd name="connsiteX11" fmla="*/ 9525 w 107157"/>
              <a:gd name="connsiteY11" fmla="*/ 340519 h 552450"/>
              <a:gd name="connsiteX12" fmla="*/ 7144 w 107157"/>
              <a:gd name="connsiteY12" fmla="*/ 333375 h 552450"/>
              <a:gd name="connsiteX13" fmla="*/ 4763 w 107157"/>
              <a:gd name="connsiteY13" fmla="*/ 297657 h 552450"/>
              <a:gd name="connsiteX14" fmla="*/ 2382 w 107157"/>
              <a:gd name="connsiteY14" fmla="*/ 288132 h 552450"/>
              <a:gd name="connsiteX15" fmla="*/ 0 w 107157"/>
              <a:gd name="connsiteY15" fmla="*/ 266700 h 552450"/>
              <a:gd name="connsiteX16" fmla="*/ 2382 w 107157"/>
              <a:gd name="connsiteY16" fmla="*/ 209550 h 552450"/>
              <a:gd name="connsiteX17" fmla="*/ 4763 w 107157"/>
              <a:gd name="connsiteY17" fmla="*/ 202407 h 552450"/>
              <a:gd name="connsiteX18" fmla="*/ 14288 w 107157"/>
              <a:gd name="connsiteY18" fmla="*/ 188119 h 552450"/>
              <a:gd name="connsiteX19" fmla="*/ 19050 w 107157"/>
              <a:gd name="connsiteY19" fmla="*/ 180975 h 552450"/>
              <a:gd name="connsiteX20" fmla="*/ 23813 w 107157"/>
              <a:gd name="connsiteY20" fmla="*/ 166688 h 552450"/>
              <a:gd name="connsiteX21" fmla="*/ 28575 w 107157"/>
              <a:gd name="connsiteY21" fmla="*/ 157163 h 552450"/>
              <a:gd name="connsiteX22" fmla="*/ 33338 w 107157"/>
              <a:gd name="connsiteY22" fmla="*/ 140494 h 552450"/>
              <a:gd name="connsiteX23" fmla="*/ 38100 w 107157"/>
              <a:gd name="connsiteY23" fmla="*/ 126207 h 552450"/>
              <a:gd name="connsiteX24" fmla="*/ 30957 w 107157"/>
              <a:gd name="connsiteY24" fmla="*/ 40482 h 552450"/>
              <a:gd name="connsiteX25" fmla="*/ 28575 w 107157"/>
              <a:gd name="connsiteY25" fmla="*/ 33338 h 552450"/>
              <a:gd name="connsiteX26" fmla="*/ 26194 w 107157"/>
              <a:gd name="connsiteY26" fmla="*/ 23813 h 552450"/>
              <a:gd name="connsiteX27" fmla="*/ 23813 w 107157"/>
              <a:gd name="connsiteY27" fmla="*/ 16669 h 552450"/>
              <a:gd name="connsiteX28" fmla="*/ 21432 w 107157"/>
              <a:gd name="connsiteY28"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7157" h="552450">
                <a:moveTo>
                  <a:pt x="107157" y="552450"/>
                </a:moveTo>
                <a:cubicBezTo>
                  <a:pt x="90785" y="539353"/>
                  <a:pt x="99474" y="545740"/>
                  <a:pt x="80963" y="533400"/>
                </a:cubicBezTo>
                <a:lnTo>
                  <a:pt x="73819" y="528638"/>
                </a:lnTo>
                <a:lnTo>
                  <a:pt x="66675" y="523875"/>
                </a:lnTo>
                <a:lnTo>
                  <a:pt x="47625" y="495300"/>
                </a:lnTo>
                <a:cubicBezTo>
                  <a:pt x="46038" y="492919"/>
                  <a:pt x="42621" y="492439"/>
                  <a:pt x="40482" y="490538"/>
                </a:cubicBezTo>
                <a:cubicBezTo>
                  <a:pt x="35448" y="486063"/>
                  <a:pt x="29930" y="481854"/>
                  <a:pt x="26194" y="476250"/>
                </a:cubicBezTo>
                <a:cubicBezTo>
                  <a:pt x="19844" y="466726"/>
                  <a:pt x="23813" y="470694"/>
                  <a:pt x="14288" y="464344"/>
                </a:cubicBezTo>
                <a:cubicBezTo>
                  <a:pt x="15201" y="446091"/>
                  <a:pt x="15039" y="420103"/>
                  <a:pt x="19050" y="400050"/>
                </a:cubicBezTo>
                <a:cubicBezTo>
                  <a:pt x="19542" y="397589"/>
                  <a:pt x="20638" y="395288"/>
                  <a:pt x="21432" y="392907"/>
                </a:cubicBezTo>
                <a:cubicBezTo>
                  <a:pt x="18550" y="364098"/>
                  <a:pt x="21573" y="376663"/>
                  <a:pt x="14288" y="354807"/>
                </a:cubicBezTo>
                <a:lnTo>
                  <a:pt x="9525" y="340519"/>
                </a:lnTo>
                <a:lnTo>
                  <a:pt x="7144" y="333375"/>
                </a:lnTo>
                <a:cubicBezTo>
                  <a:pt x="6350" y="321469"/>
                  <a:pt x="6012" y="309524"/>
                  <a:pt x="4763" y="297657"/>
                </a:cubicBezTo>
                <a:cubicBezTo>
                  <a:pt x="4420" y="294402"/>
                  <a:pt x="2880" y="291367"/>
                  <a:pt x="2382" y="288132"/>
                </a:cubicBezTo>
                <a:cubicBezTo>
                  <a:pt x="1289" y="281028"/>
                  <a:pt x="794" y="273844"/>
                  <a:pt x="0" y="266700"/>
                </a:cubicBezTo>
                <a:cubicBezTo>
                  <a:pt x="794" y="247650"/>
                  <a:pt x="973" y="228564"/>
                  <a:pt x="2382" y="209550"/>
                </a:cubicBezTo>
                <a:cubicBezTo>
                  <a:pt x="2567" y="207047"/>
                  <a:pt x="3544" y="204601"/>
                  <a:pt x="4763" y="202407"/>
                </a:cubicBezTo>
                <a:cubicBezTo>
                  <a:pt x="7543" y="197403"/>
                  <a:pt x="11113" y="192882"/>
                  <a:pt x="14288" y="188119"/>
                </a:cubicBezTo>
                <a:lnTo>
                  <a:pt x="19050" y="180975"/>
                </a:lnTo>
                <a:cubicBezTo>
                  <a:pt x="21834" y="176798"/>
                  <a:pt x="21568" y="171178"/>
                  <a:pt x="23813" y="166688"/>
                </a:cubicBezTo>
                <a:cubicBezTo>
                  <a:pt x="25400" y="163513"/>
                  <a:pt x="27177" y="160426"/>
                  <a:pt x="28575" y="157163"/>
                </a:cubicBezTo>
                <a:cubicBezTo>
                  <a:pt x="31246" y="150930"/>
                  <a:pt x="31321" y="147218"/>
                  <a:pt x="33338" y="140494"/>
                </a:cubicBezTo>
                <a:cubicBezTo>
                  <a:pt x="34780" y="135686"/>
                  <a:pt x="38100" y="126207"/>
                  <a:pt x="38100" y="126207"/>
                </a:cubicBezTo>
                <a:cubicBezTo>
                  <a:pt x="35317" y="59409"/>
                  <a:pt x="38853" y="87864"/>
                  <a:pt x="30957" y="40482"/>
                </a:cubicBezTo>
                <a:cubicBezTo>
                  <a:pt x="30544" y="38006"/>
                  <a:pt x="29265" y="35752"/>
                  <a:pt x="28575" y="33338"/>
                </a:cubicBezTo>
                <a:cubicBezTo>
                  <a:pt x="27676" y="30191"/>
                  <a:pt x="27093" y="26960"/>
                  <a:pt x="26194" y="23813"/>
                </a:cubicBezTo>
                <a:cubicBezTo>
                  <a:pt x="25504" y="21399"/>
                  <a:pt x="24357" y="19119"/>
                  <a:pt x="23813" y="16669"/>
                </a:cubicBezTo>
                <a:cubicBezTo>
                  <a:pt x="21301" y="5366"/>
                  <a:pt x="21432" y="6590"/>
                  <a:pt x="21432" y="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6832" y="5160038"/>
            <a:ext cx="2059244" cy="1482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wn Arrow 1"/>
          <p:cNvSpPr/>
          <p:nvPr/>
        </p:nvSpPr>
        <p:spPr>
          <a:xfrm rot="1440000">
            <a:off x="5573264" y="2308685"/>
            <a:ext cx="312974" cy="456208"/>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0800000">
            <a:off x="5395451" y="3048000"/>
            <a:ext cx="319551" cy="455314"/>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6200000">
            <a:off x="4693008" y="2611037"/>
            <a:ext cx="283643" cy="395567"/>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65488" y="1941590"/>
            <a:ext cx="2479191" cy="646331"/>
          </a:xfrm>
          <a:prstGeom prst="rect">
            <a:avLst/>
          </a:prstGeom>
          <a:solidFill>
            <a:schemeClr val="bg1"/>
          </a:solidFill>
        </p:spPr>
        <p:txBody>
          <a:bodyPr wrap="square" rtlCol="0">
            <a:spAutoFit/>
          </a:bodyPr>
          <a:lstStyle/>
          <a:p>
            <a:r>
              <a:rPr lang="en-US" dirty="0" smtClean="0">
                <a:solidFill>
                  <a:srgbClr val="FF66FF"/>
                </a:solidFill>
              </a:rPr>
              <a:t>Divert Stormwater Into York Commons Park</a:t>
            </a:r>
            <a:endParaRPr lang="en-US" dirty="0">
              <a:solidFill>
                <a:srgbClr val="FF66FF"/>
              </a:solidFill>
            </a:endParaRPr>
          </a:p>
        </p:txBody>
      </p:sp>
      <p:sp>
        <p:nvSpPr>
          <p:cNvPr id="12" name="TextBox 11"/>
          <p:cNvSpPr txBox="1"/>
          <p:nvPr/>
        </p:nvSpPr>
        <p:spPr>
          <a:xfrm>
            <a:off x="8686800" y="6488668"/>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15</a:t>
            </a:fld>
            <a:endParaRPr lang="en-US" sz="1200" dirty="0">
              <a:solidFill>
                <a:schemeClr val="bg1"/>
              </a:solidFill>
            </a:endParaRPr>
          </a:p>
        </p:txBody>
      </p:sp>
    </p:spTree>
    <p:extLst>
      <p:ext uri="{BB962C8B-B14F-4D97-AF65-F5344CB8AC3E}">
        <p14:creationId xmlns:p14="http://schemas.microsoft.com/office/powerpoint/2010/main" val="20791358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0" y="228600"/>
            <a:ext cx="9144000" cy="898525"/>
          </a:xfrm>
        </p:spPr>
        <p:txBody>
          <a:bodyPr/>
          <a:lstStyle/>
          <a:p>
            <a:pPr algn="ctr"/>
            <a:r>
              <a:rPr lang="en-US" dirty="0" smtClean="0"/>
              <a:t>Summary of Elmhurst Study Areas</a:t>
            </a:r>
            <a:br>
              <a:rPr lang="en-US" dirty="0" smtClean="0"/>
            </a:br>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3673099801"/>
              </p:ext>
            </p:extLst>
          </p:nvPr>
        </p:nvGraphicFramePr>
        <p:xfrm>
          <a:off x="304800" y="1327601"/>
          <a:ext cx="8305800" cy="5022148"/>
        </p:xfrm>
        <a:graphic>
          <a:graphicData uri="http://schemas.openxmlformats.org/drawingml/2006/table">
            <a:tbl>
              <a:tblPr firstRow="1" bandRow="1">
                <a:tableStyleId>{5C22544A-7EE6-4342-B048-85BDC9FD1C3A}</a:tableStyleId>
              </a:tblPr>
              <a:tblGrid>
                <a:gridCol w="2895600"/>
                <a:gridCol w="2819400"/>
                <a:gridCol w="2590800"/>
              </a:tblGrid>
              <a:tr h="783410">
                <a:tc>
                  <a:txBody>
                    <a:bodyPr/>
                    <a:lstStyle/>
                    <a:p>
                      <a:pPr algn="ctr"/>
                      <a:r>
                        <a:rPr lang="en-US" dirty="0" smtClean="0">
                          <a:solidFill>
                            <a:schemeClr val="tx1"/>
                          </a:solidFill>
                        </a:rPr>
                        <a:t>Problem Area Location</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solidFill>
                            <a:schemeClr val="tx1"/>
                          </a:solidFill>
                        </a:rPr>
                        <a:t>Number of Homes </a:t>
                      </a:r>
                    </a:p>
                    <a:p>
                      <a:pPr algn="ctr"/>
                      <a:r>
                        <a:rPr lang="en-US" dirty="0" smtClean="0">
                          <a:solidFill>
                            <a:schemeClr val="tx1"/>
                          </a:solidFill>
                        </a:rPr>
                        <a:t>Flooded</a:t>
                      </a:r>
                      <a:r>
                        <a:rPr lang="en-US" baseline="0" dirty="0" smtClean="0">
                          <a:solidFill>
                            <a:schemeClr val="tx1"/>
                          </a:solidFill>
                        </a:rPr>
                        <a:t> in 100-Year Storm Event</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solidFill>
                            <a:schemeClr val="tx1"/>
                          </a:solidFill>
                        </a:rPr>
                        <a:t>Potential</a:t>
                      </a:r>
                      <a:r>
                        <a:rPr lang="en-US" baseline="0" dirty="0" smtClean="0">
                          <a:solidFill>
                            <a:schemeClr val="tx1"/>
                          </a:solidFill>
                        </a:rPr>
                        <a:t> Flood Storage Location</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5390">
                <a:tc>
                  <a:txBody>
                    <a:bodyPr/>
                    <a:lstStyle/>
                    <a:p>
                      <a:pPr algn="ctr"/>
                      <a:r>
                        <a:rPr lang="en-US" dirty="0" smtClean="0"/>
                        <a:t>Southwest Elmhurst</a:t>
                      </a:r>
                    </a:p>
                    <a:p>
                      <a:pPr algn="ctr"/>
                      <a:r>
                        <a:rPr lang="en-US" dirty="0" smtClean="0"/>
                        <a:t>(Washington</a:t>
                      </a:r>
                      <a:r>
                        <a:rPr lang="en-US" baseline="0" dirty="0" smtClean="0"/>
                        <a:t> Street, Crescent Avenue, and Vallette &amp; Swain </a:t>
                      </a:r>
                    </a:p>
                    <a:p>
                      <a:pPr algn="ctr"/>
                      <a:r>
                        <a:rPr lang="en-US" baseline="0" dirty="0" smtClean="0"/>
                        <a:t>Flood Problem Areas)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195</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York Commons</a:t>
                      </a:r>
                      <a:r>
                        <a:rPr lang="en-US" baseline="0" dirty="0" smtClean="0"/>
                        <a:t> Park</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5390">
                <a:tc>
                  <a:txBody>
                    <a:bodyPr/>
                    <a:lstStyle/>
                    <a:p>
                      <a:pPr algn="ctr"/>
                      <a:r>
                        <a:rPr lang="en-US" dirty="0" smtClean="0"/>
                        <a:t>Pine Street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20</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Golden Meadows Park</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5390">
                <a:tc>
                  <a:txBody>
                    <a:bodyPr/>
                    <a:lstStyle/>
                    <a:p>
                      <a:pPr algn="ctr"/>
                      <a:r>
                        <a:rPr lang="en-US" dirty="0" smtClean="0"/>
                        <a:t>Geneva Avenue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8</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East End Park</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5390">
                <a:tc>
                  <a:txBody>
                    <a:bodyPr/>
                    <a:lstStyle/>
                    <a:p>
                      <a:pPr algn="ctr"/>
                      <a:r>
                        <a:rPr lang="en-US" dirty="0" smtClean="0"/>
                        <a:t>Brynhaven Subdivision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Golden Meadows</a:t>
                      </a:r>
                      <a:r>
                        <a:rPr lang="en-US" baseline="0" dirty="0" smtClean="0"/>
                        <a:t> Park</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56429">
                <a:tc>
                  <a:txBody>
                    <a:bodyPr/>
                    <a:lstStyle/>
                    <a:p>
                      <a:pPr algn="ctr"/>
                      <a:r>
                        <a:rPr lang="en-US" dirty="0" smtClean="0"/>
                        <a:t>Seminole</a:t>
                      </a:r>
                      <a:r>
                        <a:rPr lang="en-US" baseline="0" dirty="0" smtClean="0"/>
                        <a:t> &amp; Cottage Hill</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dirty="0" smtClean="0"/>
                        <a:t>4</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dirty="0" smtClean="0"/>
                        <a:t>Pioneer Park</a:t>
                      </a:r>
                    </a:p>
                    <a:p>
                      <a:pPr algn="ctr"/>
                      <a:r>
                        <a:rPr lang="en-US" dirty="0" smtClean="0"/>
                        <a:t>Wild Meadows Trace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656429">
                <a:tc>
                  <a:txBody>
                    <a:bodyPr/>
                    <a:lstStyle/>
                    <a:p>
                      <a:pPr algn="r"/>
                      <a:r>
                        <a:rPr lang="en-US" b="1" dirty="0" smtClean="0"/>
                        <a:t>TOTAL</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229</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TextBox 4"/>
          <p:cNvSpPr txBox="1"/>
          <p:nvPr/>
        </p:nvSpPr>
        <p:spPr>
          <a:xfrm>
            <a:off x="8721213" y="6497445"/>
            <a:ext cx="3810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16</a:t>
            </a:fld>
            <a:endParaRPr lang="en-US" sz="1200" dirty="0">
              <a:solidFill>
                <a:schemeClr val="bg1"/>
              </a:solidFill>
            </a:endParaRPr>
          </a:p>
        </p:txBody>
      </p:sp>
    </p:spTree>
    <p:extLst>
      <p:ext uri="{BB962C8B-B14F-4D97-AF65-F5344CB8AC3E}">
        <p14:creationId xmlns:p14="http://schemas.microsoft.com/office/powerpoint/2010/main" val="27407576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52400" y="1295400"/>
            <a:ext cx="8813030" cy="5320061"/>
          </a:xfrm>
          <a:prstGeom prst="rect">
            <a:avLst/>
          </a:prstGeom>
          <a:noFill/>
          <a:ln w="9525">
            <a:noFill/>
            <a:miter lim="800000"/>
            <a:headEnd/>
            <a:tailEnd/>
          </a:ln>
          <a:effectLst/>
        </p:spPr>
      </p:pic>
      <p:sp>
        <p:nvSpPr>
          <p:cNvPr id="67587" name="Title 1"/>
          <p:cNvSpPr>
            <a:spLocks noGrp="1"/>
          </p:cNvSpPr>
          <p:nvPr>
            <p:ph type="title"/>
          </p:nvPr>
        </p:nvSpPr>
        <p:spPr>
          <a:xfrm>
            <a:off x="0" y="44450"/>
            <a:ext cx="9144000" cy="898525"/>
          </a:xfrm>
        </p:spPr>
        <p:txBody>
          <a:bodyPr/>
          <a:lstStyle/>
          <a:p>
            <a:pPr algn="ctr"/>
            <a:r>
              <a:rPr lang="en-US" dirty="0" smtClean="0"/>
              <a:t>Southwest Study Area (North Side)</a:t>
            </a:r>
            <a:br>
              <a:rPr lang="en-US" dirty="0" smtClean="0"/>
            </a:br>
            <a:r>
              <a:rPr lang="en-US" dirty="0" smtClean="0"/>
              <a:t> XP-SWMM Simulated July 2010 Inundation Area</a:t>
            </a:r>
          </a:p>
        </p:txBody>
      </p:sp>
      <p:sp>
        <p:nvSpPr>
          <p:cNvPr id="67588" name="TextBox 7"/>
          <p:cNvSpPr txBox="1">
            <a:spLocks noChangeArrowheads="1"/>
          </p:cNvSpPr>
          <p:nvPr/>
        </p:nvSpPr>
        <p:spPr bwMode="auto">
          <a:xfrm>
            <a:off x="1295400" y="2743200"/>
            <a:ext cx="304800" cy="461963"/>
          </a:xfrm>
          <a:prstGeom prst="rect">
            <a:avLst/>
          </a:prstGeom>
          <a:noFill/>
          <a:ln w="9525">
            <a:noFill/>
            <a:miter lim="800000"/>
            <a:headEnd/>
            <a:tailEnd/>
          </a:ln>
        </p:spPr>
        <p:txBody>
          <a:bodyPr>
            <a:spAutoFit/>
          </a:bodyPr>
          <a:lstStyle/>
          <a:p>
            <a:r>
              <a:rPr lang="en-US" sz="2400">
                <a:solidFill>
                  <a:srgbClr val="FF0000"/>
                </a:solidFill>
              </a:rPr>
              <a:t>C</a:t>
            </a:r>
          </a:p>
        </p:txBody>
      </p:sp>
      <p:sp>
        <p:nvSpPr>
          <p:cNvPr id="67589" name="TextBox 8"/>
          <p:cNvSpPr txBox="1">
            <a:spLocks noChangeArrowheads="1"/>
          </p:cNvSpPr>
          <p:nvPr/>
        </p:nvSpPr>
        <p:spPr bwMode="auto">
          <a:xfrm>
            <a:off x="4572000" y="4724400"/>
            <a:ext cx="304800" cy="461963"/>
          </a:xfrm>
          <a:prstGeom prst="rect">
            <a:avLst/>
          </a:prstGeom>
          <a:noFill/>
          <a:ln w="9525">
            <a:noFill/>
            <a:miter lim="800000"/>
            <a:headEnd/>
            <a:tailEnd/>
          </a:ln>
        </p:spPr>
        <p:txBody>
          <a:bodyPr>
            <a:spAutoFit/>
          </a:bodyPr>
          <a:lstStyle/>
          <a:p>
            <a:r>
              <a:rPr lang="en-US" sz="2400">
                <a:solidFill>
                  <a:srgbClr val="FF0000"/>
                </a:solidFill>
              </a:rPr>
              <a:t>D</a:t>
            </a:r>
          </a:p>
        </p:txBody>
      </p:sp>
      <p:sp>
        <p:nvSpPr>
          <p:cNvPr id="67590" name="TextBox 9"/>
          <p:cNvSpPr txBox="1">
            <a:spLocks noChangeArrowheads="1"/>
          </p:cNvSpPr>
          <p:nvPr/>
        </p:nvSpPr>
        <p:spPr bwMode="auto">
          <a:xfrm>
            <a:off x="6858000" y="2514600"/>
            <a:ext cx="304800" cy="461963"/>
          </a:xfrm>
          <a:prstGeom prst="rect">
            <a:avLst/>
          </a:prstGeom>
          <a:noFill/>
          <a:ln w="9525">
            <a:noFill/>
            <a:miter lim="800000"/>
            <a:headEnd/>
            <a:tailEnd/>
          </a:ln>
        </p:spPr>
        <p:txBody>
          <a:bodyPr>
            <a:spAutoFit/>
          </a:bodyPr>
          <a:lstStyle/>
          <a:p>
            <a:r>
              <a:rPr lang="en-US" sz="2400" dirty="0">
                <a:solidFill>
                  <a:srgbClr val="FF0000"/>
                </a:solidFill>
              </a:rPr>
              <a:t>E</a:t>
            </a:r>
          </a:p>
        </p:txBody>
      </p:sp>
      <p:sp>
        <p:nvSpPr>
          <p:cNvPr id="67591" name="TextBox 6"/>
          <p:cNvSpPr txBox="1">
            <a:spLocks noChangeArrowheads="1"/>
          </p:cNvSpPr>
          <p:nvPr/>
        </p:nvSpPr>
        <p:spPr bwMode="auto">
          <a:xfrm>
            <a:off x="457200" y="3048000"/>
            <a:ext cx="1676400" cy="276225"/>
          </a:xfrm>
          <a:prstGeom prst="rect">
            <a:avLst/>
          </a:prstGeom>
          <a:noFill/>
          <a:ln w="9525">
            <a:noFill/>
            <a:miter lim="800000"/>
            <a:headEnd/>
            <a:tailEnd/>
          </a:ln>
        </p:spPr>
        <p:txBody>
          <a:bodyPr>
            <a:spAutoFit/>
          </a:bodyPr>
          <a:lstStyle/>
          <a:p>
            <a:r>
              <a:rPr lang="en-US" sz="1200" b="1" dirty="0"/>
              <a:t>VOLUME = 10 AC-FT</a:t>
            </a:r>
          </a:p>
        </p:txBody>
      </p:sp>
      <p:sp>
        <p:nvSpPr>
          <p:cNvPr id="67592" name="TextBox 7"/>
          <p:cNvSpPr txBox="1">
            <a:spLocks noChangeArrowheads="1"/>
          </p:cNvSpPr>
          <p:nvPr/>
        </p:nvSpPr>
        <p:spPr bwMode="auto">
          <a:xfrm>
            <a:off x="3733800" y="5638800"/>
            <a:ext cx="1676400" cy="276225"/>
          </a:xfrm>
          <a:prstGeom prst="rect">
            <a:avLst/>
          </a:prstGeom>
          <a:noFill/>
          <a:ln w="9525">
            <a:noFill/>
            <a:miter lim="800000"/>
            <a:headEnd/>
            <a:tailEnd/>
          </a:ln>
        </p:spPr>
        <p:txBody>
          <a:bodyPr>
            <a:spAutoFit/>
          </a:bodyPr>
          <a:lstStyle/>
          <a:p>
            <a:r>
              <a:rPr lang="en-US" sz="1200" b="1" dirty="0"/>
              <a:t>VOLUME = </a:t>
            </a:r>
            <a:r>
              <a:rPr lang="en-US" sz="1200" b="1" dirty="0" smtClean="0"/>
              <a:t>12 </a:t>
            </a:r>
            <a:r>
              <a:rPr lang="en-US" sz="1200" b="1" dirty="0"/>
              <a:t>AC-FT</a:t>
            </a:r>
          </a:p>
        </p:txBody>
      </p:sp>
      <p:sp>
        <p:nvSpPr>
          <p:cNvPr id="67593" name="TextBox 8"/>
          <p:cNvSpPr txBox="1">
            <a:spLocks noChangeArrowheads="1"/>
          </p:cNvSpPr>
          <p:nvPr/>
        </p:nvSpPr>
        <p:spPr bwMode="auto">
          <a:xfrm>
            <a:off x="5486400" y="2286000"/>
            <a:ext cx="1676400" cy="276225"/>
          </a:xfrm>
          <a:prstGeom prst="rect">
            <a:avLst/>
          </a:prstGeom>
          <a:noFill/>
          <a:ln w="9525">
            <a:noFill/>
            <a:miter lim="800000"/>
            <a:headEnd/>
            <a:tailEnd/>
          </a:ln>
        </p:spPr>
        <p:txBody>
          <a:bodyPr>
            <a:spAutoFit/>
          </a:bodyPr>
          <a:lstStyle/>
          <a:p>
            <a:r>
              <a:rPr lang="en-US" sz="1200" b="1" dirty="0"/>
              <a:t>VOLUME = </a:t>
            </a:r>
            <a:r>
              <a:rPr lang="en-US" sz="1200" b="1" dirty="0" smtClean="0"/>
              <a:t>8 </a:t>
            </a:r>
            <a:r>
              <a:rPr lang="en-US" sz="1200" b="1" dirty="0"/>
              <a:t>AC-FT</a:t>
            </a:r>
          </a:p>
        </p:txBody>
      </p:sp>
      <p:sp>
        <p:nvSpPr>
          <p:cNvPr id="10" name="TextBox 9"/>
          <p:cNvSpPr txBox="1"/>
          <p:nvPr/>
        </p:nvSpPr>
        <p:spPr>
          <a:xfrm>
            <a:off x="8686800" y="6581001"/>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17</a:t>
            </a:fld>
            <a:endParaRPr lang="en-US" sz="1200" dirty="0">
              <a:solidFill>
                <a:schemeClr val="bg1"/>
              </a:solidFill>
            </a:endParaRPr>
          </a:p>
        </p:txBody>
      </p:sp>
      <p:sp>
        <p:nvSpPr>
          <p:cNvPr id="11" name="TextBox 10"/>
          <p:cNvSpPr txBox="1"/>
          <p:nvPr/>
        </p:nvSpPr>
        <p:spPr>
          <a:xfrm>
            <a:off x="5486400" y="3108781"/>
            <a:ext cx="1828800" cy="430887"/>
          </a:xfrm>
          <a:prstGeom prst="rect">
            <a:avLst/>
          </a:prstGeom>
          <a:noFill/>
        </p:spPr>
        <p:txBody>
          <a:bodyPr wrap="square" rtlCol="0">
            <a:spAutoFit/>
          </a:bodyPr>
          <a:lstStyle/>
          <a:p>
            <a:pPr algn="ctr"/>
            <a:r>
              <a:rPr lang="en-US" sz="1100" b="1" dirty="0" smtClean="0">
                <a:solidFill>
                  <a:srgbClr val="FFFF00"/>
                </a:solidFill>
              </a:rPr>
              <a:t>YORK COMMONS</a:t>
            </a:r>
          </a:p>
          <a:p>
            <a:pPr algn="ctr"/>
            <a:r>
              <a:rPr lang="en-US" sz="1100" b="1" dirty="0" smtClean="0">
                <a:solidFill>
                  <a:srgbClr val="FFFF00"/>
                </a:solidFill>
              </a:rPr>
              <a:t>PARK</a:t>
            </a:r>
            <a:endParaRPr lang="en-US" sz="1100" b="1" dirty="0">
              <a:solidFill>
                <a:srgbClr val="FFFF00"/>
              </a:solidFill>
            </a:endParaRPr>
          </a:p>
        </p:txBody>
      </p:sp>
      <p:sp>
        <p:nvSpPr>
          <p:cNvPr id="2" name="TextBox 1"/>
          <p:cNvSpPr txBox="1"/>
          <p:nvPr/>
        </p:nvSpPr>
        <p:spPr>
          <a:xfrm>
            <a:off x="0" y="990600"/>
            <a:ext cx="9144000" cy="369332"/>
          </a:xfrm>
          <a:prstGeom prst="rect">
            <a:avLst/>
          </a:prstGeom>
          <a:noFill/>
        </p:spPr>
        <p:txBody>
          <a:bodyPr wrap="square" rtlCol="0">
            <a:spAutoFit/>
          </a:bodyPr>
          <a:lstStyle/>
          <a:p>
            <a:pPr algn="ctr"/>
            <a:r>
              <a:rPr lang="en-US" dirty="0" smtClean="0">
                <a:solidFill>
                  <a:schemeClr val="bg1"/>
                </a:solidFill>
              </a:rPr>
              <a:t>Would benefit from York Commons Park flood storage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81000" y="1371600"/>
            <a:ext cx="8247249" cy="5334000"/>
          </a:xfrm>
          <a:prstGeom prst="rect">
            <a:avLst/>
          </a:prstGeom>
          <a:noFill/>
          <a:ln w="9525">
            <a:noFill/>
            <a:miter lim="800000"/>
            <a:headEnd/>
            <a:tailEnd/>
          </a:ln>
          <a:effectLst/>
        </p:spPr>
      </p:pic>
      <p:sp>
        <p:nvSpPr>
          <p:cNvPr id="59394" name="Title 1"/>
          <p:cNvSpPr>
            <a:spLocks noGrp="1"/>
          </p:cNvSpPr>
          <p:nvPr>
            <p:ph type="title"/>
          </p:nvPr>
        </p:nvSpPr>
        <p:spPr>
          <a:xfrm>
            <a:off x="0" y="44450"/>
            <a:ext cx="9144000" cy="898525"/>
          </a:xfrm>
        </p:spPr>
        <p:txBody>
          <a:bodyPr/>
          <a:lstStyle/>
          <a:p>
            <a:pPr algn="ctr"/>
            <a:r>
              <a:rPr lang="en-US" dirty="0" smtClean="0"/>
              <a:t>Pine Street Study Area </a:t>
            </a:r>
            <a:br>
              <a:rPr lang="en-US" dirty="0" smtClean="0"/>
            </a:br>
            <a:r>
              <a:rPr lang="en-US" dirty="0" smtClean="0"/>
              <a:t>XP-SWMM Simulated July 2010 Inundation Area</a:t>
            </a:r>
          </a:p>
        </p:txBody>
      </p:sp>
      <p:sp>
        <p:nvSpPr>
          <p:cNvPr id="59396" name="TextBox 3"/>
          <p:cNvSpPr txBox="1">
            <a:spLocks noChangeArrowheads="1"/>
          </p:cNvSpPr>
          <p:nvPr/>
        </p:nvSpPr>
        <p:spPr bwMode="auto">
          <a:xfrm>
            <a:off x="2895600" y="4419600"/>
            <a:ext cx="2667000" cy="307975"/>
          </a:xfrm>
          <a:prstGeom prst="rect">
            <a:avLst/>
          </a:prstGeom>
          <a:noFill/>
          <a:ln w="9525">
            <a:noFill/>
            <a:miter lim="800000"/>
            <a:headEnd/>
            <a:tailEnd/>
          </a:ln>
        </p:spPr>
        <p:txBody>
          <a:bodyPr>
            <a:spAutoFit/>
          </a:bodyPr>
          <a:lstStyle/>
          <a:p>
            <a:r>
              <a:rPr lang="en-US" sz="1400" b="1" dirty="0"/>
              <a:t>VOLUME = </a:t>
            </a:r>
            <a:r>
              <a:rPr lang="en-US" sz="1400" b="1" dirty="0" smtClean="0"/>
              <a:t>11 </a:t>
            </a:r>
            <a:r>
              <a:rPr lang="en-US" sz="1400" b="1" dirty="0"/>
              <a:t>AC-FT</a:t>
            </a:r>
          </a:p>
        </p:txBody>
      </p:sp>
      <p:sp>
        <p:nvSpPr>
          <p:cNvPr id="5" name="TextBox 4"/>
          <p:cNvSpPr txBox="1"/>
          <p:nvPr/>
        </p:nvSpPr>
        <p:spPr>
          <a:xfrm>
            <a:off x="8686800" y="6488668"/>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18</a:t>
            </a:fld>
            <a:endParaRPr lang="en-US" sz="1200" dirty="0">
              <a:solidFill>
                <a:schemeClr val="bg1"/>
              </a:solidFill>
            </a:endParaRPr>
          </a:p>
        </p:txBody>
      </p:sp>
      <p:sp>
        <p:nvSpPr>
          <p:cNvPr id="6" name="TextBox 5"/>
          <p:cNvSpPr txBox="1"/>
          <p:nvPr/>
        </p:nvSpPr>
        <p:spPr>
          <a:xfrm>
            <a:off x="0" y="990600"/>
            <a:ext cx="9144000" cy="369332"/>
          </a:xfrm>
          <a:prstGeom prst="rect">
            <a:avLst/>
          </a:prstGeom>
          <a:noFill/>
        </p:spPr>
        <p:txBody>
          <a:bodyPr wrap="square" rtlCol="0">
            <a:spAutoFit/>
          </a:bodyPr>
          <a:lstStyle/>
          <a:p>
            <a:pPr algn="ctr"/>
            <a:r>
              <a:rPr lang="en-US" dirty="0" smtClean="0">
                <a:solidFill>
                  <a:schemeClr val="bg1"/>
                </a:solidFill>
              </a:rPr>
              <a:t>Would benefit from Golden Meadows Park flood storage </a:t>
            </a:r>
            <a:endParaRPr lang="en-US" dirty="0">
              <a:solidFill>
                <a:schemeClr val="bg1"/>
              </a:solidFill>
            </a:endParaRPr>
          </a:p>
        </p:txBody>
      </p:sp>
    </p:spTree>
    <p:extLst>
      <p:ext uri="{BB962C8B-B14F-4D97-AF65-F5344CB8AC3E}">
        <p14:creationId xmlns:p14="http://schemas.microsoft.com/office/powerpoint/2010/main" val="20075973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b="8027"/>
          <a:stretch>
            <a:fillRect/>
          </a:stretch>
        </p:blipFill>
        <p:spPr bwMode="auto">
          <a:xfrm>
            <a:off x="381000" y="1295400"/>
            <a:ext cx="8248650" cy="5238683"/>
          </a:xfrm>
          <a:prstGeom prst="rect">
            <a:avLst/>
          </a:prstGeom>
          <a:noFill/>
          <a:ln w="9525">
            <a:noFill/>
            <a:miter lim="800000"/>
            <a:headEnd/>
            <a:tailEnd/>
          </a:ln>
          <a:effectLst/>
        </p:spPr>
      </p:pic>
      <p:sp>
        <p:nvSpPr>
          <p:cNvPr id="16387" name="Title 1"/>
          <p:cNvSpPr>
            <a:spLocks noGrp="1"/>
          </p:cNvSpPr>
          <p:nvPr>
            <p:ph type="title"/>
          </p:nvPr>
        </p:nvSpPr>
        <p:spPr>
          <a:xfrm>
            <a:off x="0" y="44450"/>
            <a:ext cx="9144000" cy="898525"/>
          </a:xfrm>
        </p:spPr>
        <p:txBody>
          <a:bodyPr/>
          <a:lstStyle/>
          <a:p>
            <a:pPr algn="ctr"/>
            <a:r>
              <a:rPr lang="en-US" sz="2800" smtClean="0"/>
              <a:t>Brynhaven Subdivision</a:t>
            </a:r>
            <a:br>
              <a:rPr lang="en-US" sz="2800" smtClean="0"/>
            </a:br>
            <a:r>
              <a:rPr lang="en-US" sz="2800" smtClean="0"/>
              <a:t> XP-SWMM Simulated July 2010 Inundation Area</a:t>
            </a:r>
          </a:p>
        </p:txBody>
      </p:sp>
      <p:sp>
        <p:nvSpPr>
          <p:cNvPr id="16388" name="TextBox 3"/>
          <p:cNvSpPr txBox="1">
            <a:spLocks noChangeArrowheads="1"/>
          </p:cNvSpPr>
          <p:nvPr/>
        </p:nvSpPr>
        <p:spPr bwMode="auto">
          <a:xfrm>
            <a:off x="4800600" y="3276600"/>
            <a:ext cx="2590800" cy="369332"/>
          </a:xfrm>
          <a:prstGeom prst="rect">
            <a:avLst/>
          </a:prstGeom>
          <a:noFill/>
          <a:ln w="9525">
            <a:noFill/>
            <a:miter lim="800000"/>
            <a:headEnd/>
            <a:tailEnd/>
          </a:ln>
        </p:spPr>
        <p:txBody>
          <a:bodyPr wrap="square">
            <a:spAutoFit/>
          </a:bodyPr>
          <a:lstStyle/>
          <a:p>
            <a:r>
              <a:rPr lang="en-US" b="1" dirty="0" smtClean="0"/>
              <a:t>VOLUME = 2 </a:t>
            </a:r>
            <a:r>
              <a:rPr lang="en-US" b="1" dirty="0"/>
              <a:t>AC-FT</a:t>
            </a:r>
          </a:p>
        </p:txBody>
      </p:sp>
      <p:sp>
        <p:nvSpPr>
          <p:cNvPr id="6" name="TextBox 5"/>
          <p:cNvSpPr txBox="1"/>
          <p:nvPr/>
        </p:nvSpPr>
        <p:spPr>
          <a:xfrm>
            <a:off x="8686800" y="6488668"/>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19</a:t>
            </a:fld>
            <a:endParaRPr lang="en-US" sz="1200" dirty="0">
              <a:solidFill>
                <a:schemeClr val="bg1"/>
              </a:solidFill>
            </a:endParaRPr>
          </a:p>
        </p:txBody>
      </p:sp>
      <p:sp>
        <p:nvSpPr>
          <p:cNvPr id="7" name="TextBox 6"/>
          <p:cNvSpPr txBox="1"/>
          <p:nvPr/>
        </p:nvSpPr>
        <p:spPr>
          <a:xfrm>
            <a:off x="0" y="990600"/>
            <a:ext cx="9144000" cy="369332"/>
          </a:xfrm>
          <a:prstGeom prst="rect">
            <a:avLst/>
          </a:prstGeom>
          <a:noFill/>
        </p:spPr>
        <p:txBody>
          <a:bodyPr wrap="square" rtlCol="0">
            <a:spAutoFit/>
          </a:bodyPr>
          <a:lstStyle/>
          <a:p>
            <a:pPr algn="ctr"/>
            <a:r>
              <a:rPr lang="en-US" dirty="0" smtClean="0">
                <a:solidFill>
                  <a:schemeClr val="bg1"/>
                </a:solidFill>
              </a:rPr>
              <a:t>Would benefit from Golden Meadows Park flood storage </a:t>
            </a:r>
            <a:endParaRPr lang="en-US" dirty="0">
              <a:solidFill>
                <a:schemeClr val="bg1"/>
              </a:solidFill>
            </a:endParaRPr>
          </a:p>
        </p:txBody>
      </p:sp>
    </p:spTree>
    <p:extLst>
      <p:ext uri="{BB962C8B-B14F-4D97-AF65-F5344CB8AC3E}">
        <p14:creationId xmlns:p14="http://schemas.microsoft.com/office/powerpoint/2010/main" val="34340715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8915400" cy="898525"/>
          </a:xfrm>
        </p:spPr>
        <p:txBody>
          <a:bodyPr/>
          <a:lstStyle/>
          <a:p>
            <a:pPr algn="ctr"/>
            <a:r>
              <a:rPr lang="en-US" dirty="0" smtClean="0"/>
              <a:t>Creation of Flood Storage</a:t>
            </a:r>
            <a:endParaRPr lang="en-US" dirty="0"/>
          </a:p>
        </p:txBody>
      </p:sp>
      <p:sp>
        <p:nvSpPr>
          <p:cNvPr id="3" name="Content Placeholder 2"/>
          <p:cNvSpPr>
            <a:spLocks noGrp="1"/>
          </p:cNvSpPr>
          <p:nvPr>
            <p:ph idx="1"/>
          </p:nvPr>
        </p:nvSpPr>
        <p:spPr>
          <a:xfrm>
            <a:off x="76200" y="1295400"/>
            <a:ext cx="8839200" cy="4724400"/>
          </a:xfrm>
        </p:spPr>
        <p:txBody>
          <a:bodyPr/>
          <a:lstStyle/>
          <a:p>
            <a:pPr>
              <a:buClr>
                <a:schemeClr val="bg1"/>
              </a:buClr>
              <a:buFont typeface="Arial" pitchFamily="34" charset="0"/>
              <a:buChar char="•"/>
            </a:pPr>
            <a:r>
              <a:rPr lang="en-US" sz="2300" b="0" dirty="0" smtClean="0">
                <a:latin typeface="+mj-lt"/>
              </a:rPr>
              <a:t>Prior to developing the comprehensive flood plan, CBBEL identified open parcels to create flood storage. The slide below is from the Storm Sewer Presentation given in November 2010.</a:t>
            </a:r>
            <a:endParaRPr lang="en-US" sz="2300" b="0" dirty="0">
              <a:latin typeface="+mj-l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514600"/>
            <a:ext cx="6172200" cy="420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686800" y="6488668"/>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2</a:t>
            </a:fld>
            <a:endParaRPr lang="en-US" sz="1200" dirty="0">
              <a:solidFill>
                <a:schemeClr val="bg1"/>
              </a:solidFill>
            </a:endParaRPr>
          </a:p>
        </p:txBody>
      </p:sp>
    </p:spTree>
    <p:extLst>
      <p:ext uri="{BB962C8B-B14F-4D97-AF65-F5344CB8AC3E}">
        <p14:creationId xmlns:p14="http://schemas.microsoft.com/office/powerpoint/2010/main" val="3752986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304800" y="1447800"/>
            <a:ext cx="8448675" cy="5027950"/>
          </a:xfrm>
          <a:prstGeom prst="rect">
            <a:avLst/>
          </a:prstGeom>
          <a:noFill/>
          <a:ln w="9525">
            <a:noFill/>
            <a:miter lim="800000"/>
            <a:headEnd/>
            <a:tailEnd/>
          </a:ln>
          <a:effectLst/>
        </p:spPr>
      </p:pic>
      <p:sp>
        <p:nvSpPr>
          <p:cNvPr id="3074" name="Title 1"/>
          <p:cNvSpPr>
            <a:spLocks noGrp="1"/>
          </p:cNvSpPr>
          <p:nvPr>
            <p:ph type="title"/>
          </p:nvPr>
        </p:nvSpPr>
        <p:spPr>
          <a:xfrm>
            <a:off x="0" y="44450"/>
            <a:ext cx="9144000" cy="898525"/>
          </a:xfrm>
        </p:spPr>
        <p:txBody>
          <a:bodyPr/>
          <a:lstStyle/>
          <a:p>
            <a:pPr algn="ctr"/>
            <a:r>
              <a:rPr lang="en-US" smtClean="0"/>
              <a:t>Geneva Avenue Study Area</a:t>
            </a:r>
            <a:br>
              <a:rPr lang="en-US" smtClean="0"/>
            </a:br>
            <a:r>
              <a:rPr lang="en-US" smtClean="0"/>
              <a:t> XP-SWMM Simulated July 2010 Inundation Area</a:t>
            </a:r>
          </a:p>
        </p:txBody>
      </p:sp>
      <p:sp>
        <p:nvSpPr>
          <p:cNvPr id="3076" name="TextBox 3"/>
          <p:cNvSpPr txBox="1">
            <a:spLocks noChangeArrowheads="1"/>
          </p:cNvSpPr>
          <p:nvPr/>
        </p:nvSpPr>
        <p:spPr bwMode="auto">
          <a:xfrm>
            <a:off x="3581400" y="3657600"/>
            <a:ext cx="3124200" cy="369888"/>
          </a:xfrm>
          <a:prstGeom prst="rect">
            <a:avLst/>
          </a:prstGeom>
          <a:noFill/>
          <a:ln w="9525">
            <a:noFill/>
            <a:miter lim="800000"/>
            <a:headEnd/>
            <a:tailEnd/>
          </a:ln>
        </p:spPr>
        <p:txBody>
          <a:bodyPr>
            <a:spAutoFit/>
          </a:bodyPr>
          <a:lstStyle/>
          <a:p>
            <a:r>
              <a:rPr lang="en-US" b="1" dirty="0"/>
              <a:t>VOLUME = </a:t>
            </a:r>
            <a:r>
              <a:rPr lang="en-US" b="1" dirty="0" smtClean="0"/>
              <a:t>12 </a:t>
            </a:r>
            <a:r>
              <a:rPr lang="en-US" b="1" dirty="0"/>
              <a:t>AC-FT</a:t>
            </a:r>
          </a:p>
        </p:txBody>
      </p:sp>
      <p:sp>
        <p:nvSpPr>
          <p:cNvPr id="5" name="TextBox 4"/>
          <p:cNvSpPr txBox="1"/>
          <p:nvPr/>
        </p:nvSpPr>
        <p:spPr>
          <a:xfrm>
            <a:off x="6096000" y="4343400"/>
            <a:ext cx="1524000" cy="523220"/>
          </a:xfrm>
          <a:prstGeom prst="rect">
            <a:avLst/>
          </a:prstGeom>
          <a:noFill/>
        </p:spPr>
        <p:txBody>
          <a:bodyPr wrap="square" rtlCol="0">
            <a:spAutoFit/>
          </a:bodyPr>
          <a:lstStyle/>
          <a:p>
            <a:pPr algn="ctr"/>
            <a:r>
              <a:rPr lang="en-US" sz="1400" dirty="0" smtClean="0">
                <a:solidFill>
                  <a:srgbClr val="FFFF00"/>
                </a:solidFill>
              </a:rPr>
              <a:t>EAST END</a:t>
            </a:r>
          </a:p>
          <a:p>
            <a:pPr algn="ctr"/>
            <a:r>
              <a:rPr lang="en-US" sz="1400" dirty="0" smtClean="0">
                <a:solidFill>
                  <a:srgbClr val="FFFF00"/>
                </a:solidFill>
              </a:rPr>
              <a:t>PARK</a:t>
            </a:r>
            <a:endParaRPr lang="en-US" sz="1400" dirty="0">
              <a:solidFill>
                <a:srgbClr val="FFFF00"/>
              </a:solidFill>
            </a:endParaRPr>
          </a:p>
        </p:txBody>
      </p:sp>
      <p:sp>
        <p:nvSpPr>
          <p:cNvPr id="6" name="TextBox 5"/>
          <p:cNvSpPr txBox="1"/>
          <p:nvPr/>
        </p:nvSpPr>
        <p:spPr>
          <a:xfrm>
            <a:off x="8686800" y="6488668"/>
            <a:ext cx="457200" cy="369332"/>
          </a:xfrm>
          <a:prstGeom prst="rect">
            <a:avLst/>
          </a:prstGeom>
          <a:noFill/>
        </p:spPr>
        <p:txBody>
          <a:bodyPr wrap="square" rtlCol="0">
            <a:spAutoFit/>
          </a:bodyPr>
          <a:lstStyle/>
          <a:p>
            <a:pPr algn="r"/>
            <a:fld id="{A998B468-4CBD-4FBD-8BE7-4C71C17CBC4E}" type="slidenum">
              <a:rPr lang="en-US" smtClean="0">
                <a:solidFill>
                  <a:schemeClr val="bg1"/>
                </a:solidFill>
              </a:rPr>
              <a:pPr algn="r"/>
              <a:t>20</a:t>
            </a:fld>
            <a:endParaRPr lang="en-US" dirty="0">
              <a:solidFill>
                <a:schemeClr val="bg1"/>
              </a:solidFill>
            </a:endParaRPr>
          </a:p>
        </p:txBody>
      </p:sp>
      <p:sp>
        <p:nvSpPr>
          <p:cNvPr id="7" name="TextBox 6"/>
          <p:cNvSpPr txBox="1"/>
          <p:nvPr/>
        </p:nvSpPr>
        <p:spPr>
          <a:xfrm>
            <a:off x="0" y="990600"/>
            <a:ext cx="9144000" cy="369332"/>
          </a:xfrm>
          <a:prstGeom prst="rect">
            <a:avLst/>
          </a:prstGeom>
          <a:noFill/>
        </p:spPr>
        <p:txBody>
          <a:bodyPr wrap="square" rtlCol="0">
            <a:spAutoFit/>
          </a:bodyPr>
          <a:lstStyle/>
          <a:p>
            <a:pPr algn="ctr"/>
            <a:r>
              <a:rPr lang="en-US" dirty="0" smtClean="0">
                <a:solidFill>
                  <a:schemeClr val="bg1"/>
                </a:solidFill>
              </a:rPr>
              <a:t>Would benefit from East End Park flood storage </a:t>
            </a:r>
            <a:endParaRPr lang="en-US" dirty="0">
              <a:solidFill>
                <a:schemeClr val="bg1"/>
              </a:solidFill>
            </a:endParaRPr>
          </a:p>
        </p:txBody>
      </p:sp>
    </p:spTree>
    <p:extLst>
      <p:ext uri="{BB962C8B-B14F-4D97-AF65-F5344CB8AC3E}">
        <p14:creationId xmlns:p14="http://schemas.microsoft.com/office/powerpoint/2010/main" val="12900019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0" y="44450"/>
            <a:ext cx="9144000" cy="898525"/>
          </a:xfrm>
        </p:spPr>
        <p:txBody>
          <a:bodyPr/>
          <a:lstStyle/>
          <a:p>
            <a:pPr algn="ctr"/>
            <a:r>
              <a:rPr lang="en-US" smtClean="0"/>
              <a:t>Seminole Avenue Study Area</a:t>
            </a:r>
            <a:br>
              <a:rPr lang="en-US" smtClean="0"/>
            </a:br>
            <a:r>
              <a:rPr lang="en-US" smtClean="0"/>
              <a:t> XP-SWMM Simulated July 2010 Inundation Area</a:t>
            </a:r>
          </a:p>
        </p:txBody>
      </p:sp>
      <p:sp>
        <p:nvSpPr>
          <p:cNvPr id="79880" name="TextBox 10"/>
          <p:cNvSpPr txBox="1">
            <a:spLocks noChangeArrowheads="1"/>
          </p:cNvSpPr>
          <p:nvPr/>
        </p:nvSpPr>
        <p:spPr bwMode="auto">
          <a:xfrm>
            <a:off x="4191000" y="4953000"/>
            <a:ext cx="1676400" cy="276225"/>
          </a:xfrm>
          <a:prstGeom prst="rect">
            <a:avLst/>
          </a:prstGeom>
          <a:noFill/>
          <a:ln w="9525">
            <a:noFill/>
            <a:miter lim="800000"/>
            <a:headEnd/>
            <a:tailEnd/>
          </a:ln>
        </p:spPr>
        <p:txBody>
          <a:bodyPr>
            <a:spAutoFit/>
          </a:bodyPr>
          <a:lstStyle/>
          <a:p>
            <a:r>
              <a:rPr lang="en-US" sz="1200" b="1"/>
              <a:t>VOLUME = 3 AC-FT</a:t>
            </a:r>
          </a:p>
        </p:txBody>
      </p:sp>
      <p:pic>
        <p:nvPicPr>
          <p:cNvPr id="79883" name="Picture 11"/>
          <p:cNvPicPr>
            <a:picLocks noChangeAspect="1" noChangeArrowheads="1"/>
          </p:cNvPicPr>
          <p:nvPr/>
        </p:nvPicPr>
        <p:blipFill>
          <a:blip r:embed="rId2" cstate="print"/>
          <a:srcRect/>
          <a:stretch>
            <a:fillRect/>
          </a:stretch>
        </p:blipFill>
        <p:spPr bwMode="auto">
          <a:xfrm>
            <a:off x="152400" y="1371600"/>
            <a:ext cx="8791575" cy="5095875"/>
          </a:xfrm>
          <a:prstGeom prst="rect">
            <a:avLst/>
          </a:prstGeom>
          <a:noFill/>
          <a:ln w="9525">
            <a:noFill/>
            <a:miter lim="800000"/>
            <a:headEnd/>
            <a:tailEnd/>
          </a:ln>
          <a:effectLst/>
        </p:spPr>
      </p:pic>
      <p:sp>
        <p:nvSpPr>
          <p:cNvPr id="5" name="TextBox 3"/>
          <p:cNvSpPr txBox="1">
            <a:spLocks noChangeArrowheads="1"/>
          </p:cNvSpPr>
          <p:nvPr/>
        </p:nvSpPr>
        <p:spPr bwMode="auto">
          <a:xfrm>
            <a:off x="3810000" y="4724400"/>
            <a:ext cx="1676400" cy="276999"/>
          </a:xfrm>
          <a:prstGeom prst="rect">
            <a:avLst/>
          </a:prstGeom>
          <a:noFill/>
          <a:ln w="9525">
            <a:noFill/>
            <a:miter lim="800000"/>
            <a:headEnd/>
            <a:tailEnd/>
          </a:ln>
        </p:spPr>
        <p:txBody>
          <a:bodyPr>
            <a:spAutoFit/>
          </a:bodyPr>
          <a:lstStyle/>
          <a:p>
            <a:r>
              <a:rPr lang="en-US" sz="1200" b="1" dirty="0" smtClean="0"/>
              <a:t>VOLUME </a:t>
            </a:r>
            <a:r>
              <a:rPr lang="en-US" sz="1200" b="1" dirty="0"/>
              <a:t>= </a:t>
            </a:r>
            <a:r>
              <a:rPr lang="en-US" sz="1200" b="1" dirty="0" smtClean="0"/>
              <a:t>2 </a:t>
            </a:r>
            <a:r>
              <a:rPr lang="en-US" sz="1200" b="1" dirty="0"/>
              <a:t>AC-FT</a:t>
            </a:r>
          </a:p>
        </p:txBody>
      </p:sp>
      <p:sp>
        <p:nvSpPr>
          <p:cNvPr id="6" name="TextBox 5"/>
          <p:cNvSpPr txBox="1"/>
          <p:nvPr/>
        </p:nvSpPr>
        <p:spPr>
          <a:xfrm>
            <a:off x="8686800" y="6488668"/>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21</a:t>
            </a:fld>
            <a:endParaRPr lang="en-US" sz="1200" dirty="0">
              <a:solidFill>
                <a:schemeClr val="bg1"/>
              </a:solidFill>
            </a:endParaRPr>
          </a:p>
        </p:txBody>
      </p:sp>
      <p:sp>
        <p:nvSpPr>
          <p:cNvPr id="7" name="TextBox 6"/>
          <p:cNvSpPr txBox="1"/>
          <p:nvPr/>
        </p:nvSpPr>
        <p:spPr>
          <a:xfrm>
            <a:off x="781665" y="1001646"/>
            <a:ext cx="9144000" cy="369332"/>
          </a:xfrm>
          <a:prstGeom prst="rect">
            <a:avLst/>
          </a:prstGeom>
          <a:noFill/>
        </p:spPr>
        <p:txBody>
          <a:bodyPr wrap="square" rtlCol="0">
            <a:spAutoFit/>
          </a:bodyPr>
          <a:lstStyle/>
          <a:p>
            <a:pPr algn="ctr"/>
            <a:r>
              <a:rPr lang="en-US" dirty="0" smtClean="0">
                <a:solidFill>
                  <a:schemeClr val="bg1"/>
                </a:solidFill>
              </a:rPr>
              <a:t>Would benefit from Pioneer Park or Wild Meadows Trace flood storage </a:t>
            </a:r>
            <a:endParaRPr lang="en-US" dirty="0">
              <a:solidFill>
                <a:schemeClr val="bg1"/>
              </a:solidFill>
            </a:endParaRPr>
          </a:p>
        </p:txBody>
      </p:sp>
    </p:spTree>
    <p:extLst>
      <p:ext uri="{BB962C8B-B14F-4D97-AF65-F5344CB8AC3E}">
        <p14:creationId xmlns:p14="http://schemas.microsoft.com/office/powerpoint/2010/main" val="40445474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Creation of Flood Storage Volume</a:t>
            </a:r>
            <a:endParaRPr lang="en-US" dirty="0"/>
          </a:p>
        </p:txBody>
      </p:sp>
      <p:sp>
        <p:nvSpPr>
          <p:cNvPr id="4" name="Rectangle 3"/>
          <p:cNvSpPr txBox="1">
            <a:spLocks noChangeArrowheads="1"/>
          </p:cNvSpPr>
          <p:nvPr/>
        </p:nvSpPr>
        <p:spPr bwMode="auto">
          <a:xfrm>
            <a:off x="136730" y="1295400"/>
            <a:ext cx="8702470" cy="4525963"/>
          </a:xfrm>
          <a:prstGeom prst="rect">
            <a:avLst/>
          </a:prstGeom>
          <a:noFill/>
          <a:ln w="9525">
            <a:noFill/>
            <a:miter lim="800000"/>
            <a:headEnd/>
            <a:tailEnd/>
          </a:ln>
          <a:effectLst/>
        </p:spPr>
        <p:txBody>
          <a:bodyPr/>
          <a:lstStyle/>
          <a:p>
            <a:pPr marL="342900" indent="-342900">
              <a:spcBef>
                <a:spcPct val="20000"/>
              </a:spcBef>
              <a:buFont typeface="Arial" pitchFamily="34" charset="0"/>
              <a:buChar char="•"/>
              <a:defRPr/>
            </a:pPr>
            <a:r>
              <a:rPr lang="en-US" sz="2400" kern="0" dirty="0" smtClean="0">
                <a:solidFill>
                  <a:schemeClr val="bg1"/>
                </a:solidFill>
              </a:rPr>
              <a:t>The objective is to create storage to </a:t>
            </a:r>
            <a:r>
              <a:rPr lang="en-US" sz="2400" u="sng" kern="0" dirty="0" smtClean="0">
                <a:solidFill>
                  <a:schemeClr val="bg1"/>
                </a:solidFill>
              </a:rPr>
              <a:t>reduce</a:t>
            </a:r>
            <a:r>
              <a:rPr lang="en-US" sz="2400" kern="0" dirty="0" smtClean="0">
                <a:solidFill>
                  <a:schemeClr val="bg1"/>
                </a:solidFill>
              </a:rPr>
              <a:t> the level of flooding.</a:t>
            </a:r>
            <a:endParaRPr lang="en-US" sz="2400" kern="0" dirty="0" smtClean="0">
              <a:solidFill>
                <a:schemeClr val="bg1"/>
              </a:solidFill>
            </a:endParaRPr>
          </a:p>
          <a:p>
            <a:pPr>
              <a:spcBef>
                <a:spcPct val="20000"/>
              </a:spcBef>
              <a:defRPr/>
            </a:pPr>
            <a:endParaRPr lang="en-US" sz="500" kern="0" dirty="0" smtClean="0">
              <a:solidFill>
                <a:schemeClr val="bg1"/>
              </a:solidFill>
            </a:endParaRPr>
          </a:p>
          <a:p>
            <a:pPr marL="342900" indent="-342900">
              <a:spcBef>
                <a:spcPct val="20000"/>
              </a:spcBef>
              <a:buFont typeface="Arial" pitchFamily="34" charset="0"/>
              <a:buChar char="•"/>
              <a:defRPr/>
            </a:pPr>
            <a:r>
              <a:rPr lang="en-US" sz="2400" kern="0" dirty="0" smtClean="0">
                <a:solidFill>
                  <a:schemeClr val="bg1"/>
                </a:solidFill>
              </a:rPr>
              <a:t>For less frequent storm events, pipes </a:t>
            </a:r>
            <a:r>
              <a:rPr lang="en-US" sz="2400" kern="0" dirty="0" smtClean="0">
                <a:solidFill>
                  <a:schemeClr val="bg1"/>
                </a:solidFill>
              </a:rPr>
              <a:t>would </a:t>
            </a:r>
            <a:r>
              <a:rPr lang="en-US" sz="2400" kern="0" dirty="0" smtClean="0">
                <a:solidFill>
                  <a:schemeClr val="bg1"/>
                </a:solidFill>
              </a:rPr>
              <a:t>divert </a:t>
            </a:r>
            <a:r>
              <a:rPr lang="en-US" sz="2400" kern="0" dirty="0" smtClean="0">
                <a:solidFill>
                  <a:schemeClr val="bg1"/>
                </a:solidFill>
              </a:rPr>
              <a:t>stormwater </a:t>
            </a:r>
            <a:r>
              <a:rPr lang="en-US" sz="2400" kern="0" dirty="0" smtClean="0">
                <a:solidFill>
                  <a:schemeClr val="bg1"/>
                </a:solidFill>
              </a:rPr>
              <a:t>away from </a:t>
            </a:r>
            <a:r>
              <a:rPr lang="en-US" sz="2400" kern="0" dirty="0" smtClean="0">
                <a:solidFill>
                  <a:schemeClr val="bg1"/>
                </a:solidFill>
              </a:rPr>
              <a:t>the flood-prone areas </a:t>
            </a:r>
            <a:r>
              <a:rPr lang="en-US" sz="2400" kern="0" dirty="0" smtClean="0">
                <a:solidFill>
                  <a:schemeClr val="bg1"/>
                </a:solidFill>
              </a:rPr>
              <a:t>and convey it to the dual-purpose sites.</a:t>
            </a:r>
          </a:p>
          <a:p>
            <a:pPr>
              <a:spcBef>
                <a:spcPct val="20000"/>
              </a:spcBef>
              <a:defRPr/>
            </a:pPr>
            <a:r>
              <a:rPr lang="en-US" sz="500" kern="0" dirty="0" smtClean="0">
                <a:solidFill>
                  <a:schemeClr val="bg1"/>
                </a:solidFill>
              </a:rPr>
              <a:t> </a:t>
            </a:r>
            <a:endParaRPr lang="en-US" sz="500" kern="0" dirty="0">
              <a:solidFill>
                <a:schemeClr val="bg1"/>
              </a:solidFill>
            </a:endParaRPr>
          </a:p>
          <a:p>
            <a:pPr marL="342900" indent="-342900">
              <a:spcBef>
                <a:spcPct val="20000"/>
              </a:spcBef>
              <a:buFont typeface="Arial" pitchFamily="34" charset="0"/>
              <a:buChar char="•"/>
              <a:defRPr/>
            </a:pPr>
            <a:r>
              <a:rPr lang="en-US" sz="2400" kern="0" dirty="0" smtClean="0">
                <a:solidFill>
                  <a:schemeClr val="bg1"/>
                </a:solidFill>
              </a:rPr>
              <a:t>The stormwater will be held temporarily at the site and then drain by gravity to the existing storm sewer </a:t>
            </a:r>
            <a:r>
              <a:rPr lang="en-US" sz="2400" kern="0" dirty="0" smtClean="0">
                <a:solidFill>
                  <a:schemeClr val="bg1"/>
                </a:solidFill>
              </a:rPr>
              <a:t>system following a storm.</a:t>
            </a:r>
          </a:p>
          <a:p>
            <a:pPr marL="1714500" lvl="3" indent="-342900">
              <a:spcBef>
                <a:spcPct val="20000"/>
              </a:spcBef>
              <a:defRPr/>
            </a:pPr>
            <a:endParaRPr lang="en-US" sz="2400" kern="0" dirty="0">
              <a:effectLst>
                <a:outerShdw blurRad="38100" dist="38100" dir="2700000" algn="tl">
                  <a:srgbClr val="FFFFFF"/>
                </a:outerShdw>
              </a:effectLst>
              <a:latin typeface="+mn-lt"/>
            </a:endParaRPr>
          </a:p>
          <a:p>
            <a:pPr marL="1714500" lvl="3" indent="-342900">
              <a:spcBef>
                <a:spcPct val="20000"/>
              </a:spcBef>
              <a:buFont typeface="Arial" pitchFamily="34" charset="0"/>
              <a:buChar char="•"/>
              <a:defRPr/>
            </a:pPr>
            <a:endParaRPr lang="en-US" sz="2800" kern="0" dirty="0">
              <a:effectLst>
                <a:outerShdw blurRad="38100" dist="38100" dir="2700000" algn="tl">
                  <a:srgbClr val="FFFFFF"/>
                </a:outerShdw>
              </a:effectLst>
              <a:latin typeface="+mn-lt"/>
            </a:endParaRPr>
          </a:p>
        </p:txBody>
      </p:sp>
      <p:sp>
        <p:nvSpPr>
          <p:cNvPr id="7" name="TextBox 6"/>
          <p:cNvSpPr txBox="1"/>
          <p:nvPr/>
        </p:nvSpPr>
        <p:spPr>
          <a:xfrm>
            <a:off x="8686800" y="6488668"/>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22</a:t>
            </a:fld>
            <a:endParaRPr lang="en-US" sz="1200" dirty="0">
              <a:solidFill>
                <a:schemeClr val="bg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4329499"/>
            <a:ext cx="5135056" cy="2297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2305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8525"/>
          </a:xfrm>
        </p:spPr>
        <p:txBody>
          <a:bodyPr/>
          <a:lstStyle/>
          <a:p>
            <a:pPr algn="ctr"/>
            <a:r>
              <a:rPr lang="en-US" dirty="0" smtClean="0"/>
              <a:t>Conceptual Facility Improvement Plans</a:t>
            </a:r>
            <a:endParaRPr lang="en-US" dirty="0"/>
          </a:p>
        </p:txBody>
      </p:sp>
      <p:sp>
        <p:nvSpPr>
          <p:cNvPr id="3" name="Content Placeholder 2"/>
          <p:cNvSpPr>
            <a:spLocks noGrp="1"/>
          </p:cNvSpPr>
          <p:nvPr>
            <p:ph idx="1"/>
          </p:nvPr>
        </p:nvSpPr>
        <p:spPr>
          <a:xfrm>
            <a:off x="87261" y="1371600"/>
            <a:ext cx="9029700" cy="4724400"/>
          </a:xfrm>
        </p:spPr>
        <p:txBody>
          <a:bodyPr/>
          <a:lstStyle/>
          <a:p>
            <a:pPr>
              <a:buClr>
                <a:schemeClr val="bg1"/>
              </a:buClr>
              <a:buFont typeface="Arial" pitchFamily="34" charset="0"/>
              <a:buChar char="•"/>
            </a:pPr>
            <a:r>
              <a:rPr lang="en-US" sz="2000" dirty="0" smtClean="0">
                <a:latin typeface="+mj-lt"/>
              </a:rPr>
              <a:t>Since the flood study was completed, CBBEL developed facility improvement plans to illustrate what the sites might look like under proposed conditions.</a:t>
            </a:r>
            <a:endParaRPr lang="en-US" sz="2000" dirty="0">
              <a:latin typeface="+mj-lt"/>
            </a:endParaRPr>
          </a:p>
        </p:txBody>
      </p:sp>
      <p:sp>
        <p:nvSpPr>
          <p:cNvPr id="4" name="Right Arrow 3"/>
          <p:cNvSpPr/>
          <p:nvPr/>
        </p:nvSpPr>
        <p:spPr>
          <a:xfrm>
            <a:off x="4343400" y="3800496"/>
            <a:ext cx="565090" cy="54095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63000" y="6488668"/>
            <a:ext cx="3810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23</a:t>
            </a:fld>
            <a:endParaRPr lang="en-US" sz="1200"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4804" y="2743198"/>
            <a:ext cx="3918695" cy="3176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301" t="8137" r="1090" b="309"/>
          <a:stretch/>
        </p:blipFill>
        <p:spPr bwMode="auto">
          <a:xfrm>
            <a:off x="228600" y="2743199"/>
            <a:ext cx="3953564" cy="3196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7918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sz="quarter"/>
          </p:nvPr>
        </p:nvSpPr>
        <p:spPr>
          <a:xfrm>
            <a:off x="0" y="0"/>
            <a:ext cx="9144000" cy="990600"/>
          </a:xfrm>
        </p:spPr>
        <p:txBody>
          <a:bodyPr/>
          <a:lstStyle/>
          <a:p>
            <a:pPr algn="ctr" eaLnBrk="1" hangingPunct="1">
              <a:defRPr/>
            </a:pPr>
            <a:r>
              <a:rPr lang="en-US" sz="2800" b="1" dirty="0" smtClean="0">
                <a:latin typeface="Arial" pitchFamily="34" charset="0"/>
                <a:cs typeface="Arial" pitchFamily="34" charset="0"/>
              </a:rPr>
              <a:t>Dual-Purpose Facility </a:t>
            </a:r>
            <a:r>
              <a:rPr lang="en-US" sz="2800" b="1" dirty="0" smtClean="0">
                <a:latin typeface="Arial" pitchFamily="34" charset="0"/>
                <a:cs typeface="Arial" pitchFamily="34" charset="0"/>
              </a:rPr>
              <a:t>Example</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Pottawattomie</a:t>
            </a:r>
            <a:r>
              <a:rPr lang="en-US" sz="2800" b="1" dirty="0" smtClean="0">
                <a:latin typeface="Arial" pitchFamily="34" charset="0"/>
                <a:cs typeface="Arial" pitchFamily="34" charset="0"/>
              </a:rPr>
              <a:t> Park – Tinley Park (</a:t>
            </a:r>
            <a:r>
              <a:rPr lang="en-US" sz="2800" b="1" dirty="0" smtClean="0">
                <a:latin typeface="Arial" pitchFamily="34" charset="0"/>
                <a:cs typeface="Arial" pitchFamily="34" charset="0"/>
              </a:rPr>
              <a:t>2003)</a:t>
            </a:r>
            <a:endParaRPr lang="en-US" sz="2800" b="1" dirty="0" smtClean="0">
              <a:latin typeface="Arial" pitchFamily="34" charset="0"/>
              <a:cs typeface="Arial" pitchFamily="34" charset="0"/>
            </a:endParaRPr>
          </a:p>
        </p:txBody>
      </p:sp>
      <p:sp>
        <p:nvSpPr>
          <p:cNvPr id="405512" name="Text Box 8"/>
          <p:cNvSpPr txBox="1">
            <a:spLocks noChangeArrowheads="1"/>
          </p:cNvSpPr>
          <p:nvPr/>
        </p:nvSpPr>
        <p:spPr bwMode="auto">
          <a:xfrm>
            <a:off x="5533104" y="3943866"/>
            <a:ext cx="3352800" cy="369332"/>
          </a:xfrm>
          <a:prstGeom prst="rect">
            <a:avLst/>
          </a:prstGeom>
          <a:noFill/>
          <a:ln w="9525">
            <a:noFill/>
            <a:miter lim="800000"/>
            <a:headEnd/>
            <a:tailEnd/>
          </a:ln>
          <a:effectLst/>
        </p:spPr>
        <p:txBody>
          <a:bodyPr>
            <a:spAutoFit/>
          </a:bodyPr>
          <a:lstStyle/>
          <a:p>
            <a:pPr algn="ctr">
              <a:spcBef>
                <a:spcPct val="50000"/>
              </a:spcBef>
              <a:defRPr/>
            </a:pPr>
            <a:r>
              <a:rPr lang="en-US" b="1" dirty="0" smtClean="0">
                <a:solidFill>
                  <a:schemeClr val="bg1"/>
                </a:solidFill>
                <a:effectLst>
                  <a:outerShdw blurRad="38100" dist="38100" dir="2700000" algn="tl">
                    <a:srgbClr val="000000"/>
                  </a:outerShdw>
                </a:effectLst>
                <a:latin typeface="Bell MT" pitchFamily="18" charset="0"/>
              </a:rPr>
              <a:t>Playground</a:t>
            </a:r>
            <a:endParaRPr lang="en-US" b="1" dirty="0">
              <a:solidFill>
                <a:schemeClr val="bg1"/>
              </a:solidFill>
              <a:effectLst>
                <a:outerShdw blurRad="38100" dist="38100" dir="2700000" algn="tl">
                  <a:srgbClr val="000000"/>
                </a:outerShdw>
              </a:effectLst>
              <a:latin typeface="Bell MT" pitchFamily="18" charset="0"/>
            </a:endParaRPr>
          </a:p>
        </p:txBody>
      </p:sp>
      <p:sp>
        <p:nvSpPr>
          <p:cNvPr id="405513" name="Text Box 9"/>
          <p:cNvSpPr txBox="1">
            <a:spLocks noChangeArrowheads="1"/>
          </p:cNvSpPr>
          <p:nvPr/>
        </p:nvSpPr>
        <p:spPr bwMode="auto">
          <a:xfrm>
            <a:off x="685800" y="3562866"/>
            <a:ext cx="3352800" cy="369332"/>
          </a:xfrm>
          <a:prstGeom prst="rect">
            <a:avLst/>
          </a:prstGeom>
          <a:noFill/>
          <a:ln w="9525">
            <a:noFill/>
            <a:miter lim="800000"/>
            <a:headEnd/>
            <a:tailEnd/>
          </a:ln>
          <a:effectLst/>
        </p:spPr>
        <p:txBody>
          <a:bodyPr>
            <a:spAutoFit/>
          </a:bodyPr>
          <a:lstStyle/>
          <a:p>
            <a:pPr algn="ctr">
              <a:spcBef>
                <a:spcPct val="50000"/>
              </a:spcBef>
              <a:defRPr/>
            </a:pPr>
            <a:r>
              <a:rPr lang="en-US" b="1" dirty="0">
                <a:solidFill>
                  <a:schemeClr val="bg1"/>
                </a:solidFill>
                <a:effectLst>
                  <a:outerShdw blurRad="38100" dist="38100" dir="2700000" algn="tl">
                    <a:srgbClr val="000000"/>
                  </a:outerShdw>
                </a:effectLst>
                <a:latin typeface="Bell MT" pitchFamily="18" charset="0"/>
              </a:rPr>
              <a:t>Softball Diamond</a:t>
            </a:r>
          </a:p>
        </p:txBody>
      </p:sp>
      <p:sp>
        <p:nvSpPr>
          <p:cNvPr id="405514" name="Text Box 10"/>
          <p:cNvSpPr txBox="1">
            <a:spLocks noChangeArrowheads="1"/>
          </p:cNvSpPr>
          <p:nvPr/>
        </p:nvSpPr>
        <p:spPr bwMode="auto">
          <a:xfrm>
            <a:off x="4239860" y="5877035"/>
            <a:ext cx="3352800" cy="369332"/>
          </a:xfrm>
          <a:prstGeom prst="rect">
            <a:avLst/>
          </a:prstGeom>
          <a:noFill/>
          <a:ln w="9525">
            <a:noFill/>
            <a:miter lim="800000"/>
            <a:headEnd/>
            <a:tailEnd/>
          </a:ln>
          <a:effectLst/>
        </p:spPr>
        <p:txBody>
          <a:bodyPr>
            <a:spAutoFit/>
          </a:bodyPr>
          <a:lstStyle/>
          <a:p>
            <a:pPr algn="ctr">
              <a:spcBef>
                <a:spcPct val="50000"/>
              </a:spcBef>
              <a:defRPr/>
            </a:pPr>
            <a:r>
              <a:rPr lang="en-US" b="1" dirty="0">
                <a:solidFill>
                  <a:schemeClr val="bg1"/>
                </a:solidFill>
                <a:effectLst>
                  <a:outerShdw blurRad="38100" dist="38100" dir="2700000" algn="tl">
                    <a:srgbClr val="000000"/>
                  </a:outerShdw>
                </a:effectLst>
                <a:latin typeface="Bell MT" pitchFamily="18" charset="0"/>
              </a:rPr>
              <a:t>Flood Storage</a:t>
            </a:r>
          </a:p>
        </p:txBody>
      </p:sp>
      <p:sp>
        <p:nvSpPr>
          <p:cNvPr id="9" name="TextBox 8"/>
          <p:cNvSpPr txBox="1"/>
          <p:nvPr/>
        </p:nvSpPr>
        <p:spPr>
          <a:xfrm>
            <a:off x="8686800" y="6488668"/>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24</a:t>
            </a:fld>
            <a:endParaRPr lang="en-US" sz="1200" dirty="0">
              <a:solidFill>
                <a:schemeClr val="bg1"/>
              </a:solidFill>
            </a:endParaRPr>
          </a:p>
        </p:txBody>
      </p:sp>
      <p:pic>
        <p:nvPicPr>
          <p:cNvPr id="1026" name="Picture 2" descr="N:\ELMHURST\100506\Water\Images\Tinley Park\DSCN01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3016" y="1219200"/>
            <a:ext cx="3632888" cy="27246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ELMHURST\100506\Water\Images\Tinley Park\DSCN018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132" b="19791"/>
          <a:stretch/>
        </p:blipFill>
        <p:spPr bwMode="auto">
          <a:xfrm>
            <a:off x="381000" y="1371600"/>
            <a:ext cx="3836737"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LMHURST\100506\Water\Images\Tinley Park\DSCN017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057" b="17645"/>
          <a:stretch/>
        </p:blipFill>
        <p:spPr bwMode="auto">
          <a:xfrm>
            <a:off x="567068" y="4038600"/>
            <a:ext cx="4388390" cy="2577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182858"/>
      </p:ext>
    </p:extLst>
  </p:cSld>
  <p:clrMapOvr>
    <a:masterClrMapping/>
  </p:clrMapOvr>
  <p:transition>
    <p:cut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sz="quarter"/>
          </p:nvPr>
        </p:nvSpPr>
        <p:spPr>
          <a:xfrm>
            <a:off x="0" y="0"/>
            <a:ext cx="9144000" cy="990600"/>
          </a:xfrm>
        </p:spPr>
        <p:txBody>
          <a:bodyPr/>
          <a:lstStyle/>
          <a:p>
            <a:pPr algn="ctr" eaLnBrk="1" hangingPunct="1">
              <a:defRPr/>
            </a:pPr>
            <a:r>
              <a:rPr lang="en-US" sz="2800" dirty="0">
                <a:latin typeface="Arial" pitchFamily="34" charset="0"/>
                <a:cs typeface="Arial" pitchFamily="34" charset="0"/>
              </a:rPr>
              <a:t>Dual-Purpose Facility </a:t>
            </a:r>
            <a:r>
              <a:rPr lang="en-US" sz="2800" b="1" dirty="0" smtClean="0">
                <a:latin typeface="Arial" pitchFamily="34" charset="0"/>
                <a:cs typeface="Arial" pitchFamily="34" charset="0"/>
              </a:rPr>
              <a:t>Example</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Whytegate</a:t>
            </a:r>
            <a:r>
              <a:rPr lang="en-US" sz="2800" b="1" dirty="0" smtClean="0">
                <a:latin typeface="Arial" pitchFamily="34" charset="0"/>
                <a:cs typeface="Arial" pitchFamily="34" charset="0"/>
              </a:rPr>
              <a:t> Park – Lincolnshire </a:t>
            </a:r>
            <a:r>
              <a:rPr lang="en-US" sz="2800" b="1" dirty="0" smtClean="0">
                <a:latin typeface="Arial" pitchFamily="34" charset="0"/>
                <a:cs typeface="Arial" pitchFamily="34" charset="0"/>
              </a:rPr>
              <a:t>(1990)</a:t>
            </a:r>
            <a:endParaRPr lang="en-US" sz="2800" b="1" dirty="0" smtClean="0">
              <a:latin typeface="Arial" pitchFamily="34" charset="0"/>
              <a:cs typeface="Arial" pitchFamily="34" charset="0"/>
            </a:endParaRPr>
          </a:p>
        </p:txBody>
      </p:sp>
      <p:sp>
        <p:nvSpPr>
          <p:cNvPr id="405512" name="Text Box 8"/>
          <p:cNvSpPr txBox="1">
            <a:spLocks noChangeArrowheads="1"/>
          </p:cNvSpPr>
          <p:nvPr/>
        </p:nvSpPr>
        <p:spPr bwMode="auto">
          <a:xfrm>
            <a:off x="5760775" y="3935164"/>
            <a:ext cx="3352800" cy="369332"/>
          </a:xfrm>
          <a:prstGeom prst="rect">
            <a:avLst/>
          </a:prstGeom>
          <a:noFill/>
          <a:ln w="9525">
            <a:noFill/>
            <a:miter lim="800000"/>
            <a:headEnd/>
            <a:tailEnd/>
          </a:ln>
          <a:effectLst/>
        </p:spPr>
        <p:txBody>
          <a:bodyPr>
            <a:spAutoFit/>
          </a:bodyPr>
          <a:lstStyle/>
          <a:p>
            <a:pPr algn="ctr">
              <a:spcBef>
                <a:spcPct val="50000"/>
              </a:spcBef>
              <a:defRPr/>
            </a:pPr>
            <a:r>
              <a:rPr lang="en-US" b="1" dirty="0" smtClean="0">
                <a:solidFill>
                  <a:schemeClr val="bg1"/>
                </a:solidFill>
                <a:effectLst>
                  <a:outerShdw blurRad="38100" dist="38100" dir="2700000" algn="tl">
                    <a:srgbClr val="000000"/>
                  </a:outerShdw>
                </a:effectLst>
                <a:latin typeface="Bell MT" pitchFamily="18" charset="0"/>
              </a:rPr>
              <a:t>Gazebo</a:t>
            </a:r>
            <a:endParaRPr lang="en-US" b="1" dirty="0">
              <a:solidFill>
                <a:schemeClr val="bg1"/>
              </a:solidFill>
              <a:effectLst>
                <a:outerShdw blurRad="38100" dist="38100" dir="2700000" algn="tl">
                  <a:srgbClr val="000000"/>
                </a:outerShdw>
              </a:effectLst>
              <a:latin typeface="Bell MT" pitchFamily="18" charset="0"/>
            </a:endParaRPr>
          </a:p>
        </p:txBody>
      </p:sp>
      <p:sp>
        <p:nvSpPr>
          <p:cNvPr id="405513" name="Text Box 9"/>
          <p:cNvSpPr txBox="1">
            <a:spLocks noChangeArrowheads="1"/>
          </p:cNvSpPr>
          <p:nvPr/>
        </p:nvSpPr>
        <p:spPr bwMode="auto">
          <a:xfrm>
            <a:off x="864937" y="3549367"/>
            <a:ext cx="3352800" cy="369332"/>
          </a:xfrm>
          <a:prstGeom prst="rect">
            <a:avLst/>
          </a:prstGeom>
          <a:noFill/>
          <a:ln w="9525">
            <a:noFill/>
            <a:miter lim="800000"/>
            <a:headEnd/>
            <a:tailEnd/>
          </a:ln>
          <a:effectLst/>
        </p:spPr>
        <p:txBody>
          <a:bodyPr>
            <a:spAutoFit/>
          </a:bodyPr>
          <a:lstStyle/>
          <a:p>
            <a:pPr algn="ctr">
              <a:spcBef>
                <a:spcPct val="50000"/>
              </a:spcBef>
              <a:defRPr/>
            </a:pPr>
            <a:r>
              <a:rPr lang="en-US" b="1" dirty="0" smtClean="0">
                <a:solidFill>
                  <a:schemeClr val="bg1"/>
                </a:solidFill>
                <a:effectLst>
                  <a:outerShdw blurRad="38100" dist="38100" dir="2700000" algn="tl">
                    <a:srgbClr val="000000"/>
                  </a:outerShdw>
                </a:effectLst>
                <a:latin typeface="Bell MT" pitchFamily="18" charset="0"/>
              </a:rPr>
              <a:t>Playground</a:t>
            </a:r>
            <a:endParaRPr lang="en-US" b="1" dirty="0">
              <a:solidFill>
                <a:schemeClr val="bg1"/>
              </a:solidFill>
              <a:effectLst>
                <a:outerShdw blurRad="38100" dist="38100" dir="2700000" algn="tl">
                  <a:srgbClr val="000000"/>
                </a:outerShdw>
              </a:effectLst>
              <a:latin typeface="Bell MT" pitchFamily="18" charset="0"/>
            </a:endParaRPr>
          </a:p>
        </p:txBody>
      </p:sp>
      <p:sp>
        <p:nvSpPr>
          <p:cNvPr id="405514" name="Text Box 10"/>
          <p:cNvSpPr txBox="1">
            <a:spLocks noChangeArrowheads="1"/>
          </p:cNvSpPr>
          <p:nvPr/>
        </p:nvSpPr>
        <p:spPr bwMode="auto">
          <a:xfrm>
            <a:off x="4982445" y="6119336"/>
            <a:ext cx="4294540" cy="369332"/>
          </a:xfrm>
          <a:prstGeom prst="rect">
            <a:avLst/>
          </a:prstGeom>
          <a:noFill/>
          <a:ln w="9525">
            <a:noFill/>
            <a:miter lim="800000"/>
            <a:headEnd/>
            <a:tailEnd/>
          </a:ln>
          <a:effectLst/>
        </p:spPr>
        <p:txBody>
          <a:bodyPr wrap="square">
            <a:spAutoFit/>
          </a:bodyPr>
          <a:lstStyle/>
          <a:p>
            <a:pPr algn="ctr">
              <a:spcBef>
                <a:spcPct val="50000"/>
              </a:spcBef>
              <a:defRPr/>
            </a:pPr>
            <a:r>
              <a:rPr lang="en-US" b="1" dirty="0" smtClean="0">
                <a:solidFill>
                  <a:schemeClr val="bg1"/>
                </a:solidFill>
                <a:effectLst>
                  <a:outerShdw blurRad="38100" dist="38100" dir="2700000" algn="tl">
                    <a:srgbClr val="000000"/>
                  </a:outerShdw>
                </a:effectLst>
                <a:latin typeface="Bell MT" pitchFamily="18" charset="0"/>
              </a:rPr>
              <a:t>Flood Storage</a:t>
            </a:r>
            <a:endParaRPr lang="en-US" b="1" dirty="0">
              <a:solidFill>
                <a:schemeClr val="bg1"/>
              </a:solidFill>
              <a:effectLst>
                <a:outerShdw blurRad="38100" dist="38100" dir="2700000" algn="tl">
                  <a:srgbClr val="000000"/>
                </a:outerShdw>
              </a:effectLst>
              <a:latin typeface="Bell MT" pitchFamily="18" charset="0"/>
            </a:endParaRPr>
          </a:p>
        </p:txBody>
      </p:sp>
      <p:sp>
        <p:nvSpPr>
          <p:cNvPr id="9" name="TextBox 8"/>
          <p:cNvSpPr txBox="1"/>
          <p:nvPr/>
        </p:nvSpPr>
        <p:spPr>
          <a:xfrm>
            <a:off x="8686800" y="6488668"/>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25</a:t>
            </a:fld>
            <a:endParaRPr lang="en-US" sz="1200" dirty="0">
              <a:solidFill>
                <a:schemeClr val="bg1"/>
              </a:solidFill>
            </a:endParaRPr>
          </a:p>
        </p:txBody>
      </p:sp>
      <p:pic>
        <p:nvPicPr>
          <p:cNvPr id="2053" name="Picture 5" descr="N:\ELMHURST\100506\Water\Images\Lincolnshire Parks\IMG_027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7609"/>
          <a:stretch/>
        </p:blipFill>
        <p:spPr bwMode="auto">
          <a:xfrm>
            <a:off x="1371600" y="4119830"/>
            <a:ext cx="4876800" cy="26369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ELMHURST\100506\Water\Images\Lincolnshire Parks\IMG_028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02" t="21335" r="17" b="20407"/>
          <a:stretch/>
        </p:blipFill>
        <p:spPr bwMode="auto">
          <a:xfrm>
            <a:off x="5403023" y="1181132"/>
            <a:ext cx="3453384"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N:\ELMHURST\100506\Water\Images\Lincolnshire Parks\IMG_027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603" r="2301" b="19151"/>
          <a:stretch/>
        </p:blipFill>
        <p:spPr bwMode="auto">
          <a:xfrm>
            <a:off x="602963" y="1369555"/>
            <a:ext cx="420624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372651"/>
      </p:ext>
    </p:extLst>
  </p:cSld>
  <p:clrMapOvr>
    <a:masterClrMapping/>
  </p:clrMapOvr>
  <p:transition>
    <p:cut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sz="quarter"/>
          </p:nvPr>
        </p:nvSpPr>
        <p:spPr>
          <a:xfrm>
            <a:off x="0" y="0"/>
            <a:ext cx="9144000" cy="990600"/>
          </a:xfrm>
        </p:spPr>
        <p:txBody>
          <a:bodyPr/>
          <a:lstStyle/>
          <a:p>
            <a:pPr algn="ctr" eaLnBrk="1" hangingPunct="1">
              <a:defRPr/>
            </a:pPr>
            <a:r>
              <a:rPr lang="en-US" sz="2800" dirty="0">
                <a:latin typeface="Arial" pitchFamily="34" charset="0"/>
                <a:cs typeface="Arial" pitchFamily="34" charset="0"/>
              </a:rPr>
              <a:t>Dual-Purpose Facility </a:t>
            </a:r>
            <a:r>
              <a:rPr lang="en-US" sz="2800" b="1" dirty="0" smtClean="0">
                <a:latin typeface="Arial" pitchFamily="34" charset="0"/>
                <a:cs typeface="Arial" pitchFamily="34" charset="0"/>
              </a:rPr>
              <a:t>Example</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 Old Mill Park – Lincolnshire </a:t>
            </a:r>
            <a:r>
              <a:rPr lang="en-US" sz="2800" b="1" dirty="0" smtClean="0">
                <a:latin typeface="Arial" pitchFamily="34" charset="0"/>
                <a:cs typeface="Arial" pitchFamily="34" charset="0"/>
              </a:rPr>
              <a:t>(1992)</a:t>
            </a:r>
            <a:endParaRPr lang="en-US" sz="2800" b="1" dirty="0" smtClean="0">
              <a:latin typeface="Arial" pitchFamily="34" charset="0"/>
              <a:cs typeface="Arial" pitchFamily="34" charset="0"/>
            </a:endParaRPr>
          </a:p>
        </p:txBody>
      </p:sp>
      <p:sp>
        <p:nvSpPr>
          <p:cNvPr id="405512" name="Text Box 8"/>
          <p:cNvSpPr txBox="1">
            <a:spLocks noChangeArrowheads="1"/>
          </p:cNvSpPr>
          <p:nvPr/>
        </p:nvSpPr>
        <p:spPr bwMode="auto">
          <a:xfrm>
            <a:off x="5533104" y="3943866"/>
            <a:ext cx="3352800" cy="369332"/>
          </a:xfrm>
          <a:prstGeom prst="rect">
            <a:avLst/>
          </a:prstGeom>
          <a:noFill/>
          <a:ln w="9525">
            <a:noFill/>
            <a:miter lim="800000"/>
            <a:headEnd/>
            <a:tailEnd/>
          </a:ln>
          <a:effectLst/>
        </p:spPr>
        <p:txBody>
          <a:bodyPr>
            <a:spAutoFit/>
          </a:bodyPr>
          <a:lstStyle/>
          <a:p>
            <a:pPr algn="ctr">
              <a:spcBef>
                <a:spcPct val="50000"/>
              </a:spcBef>
              <a:defRPr/>
            </a:pPr>
            <a:r>
              <a:rPr lang="en-US" b="1" dirty="0" smtClean="0">
                <a:solidFill>
                  <a:schemeClr val="bg1"/>
                </a:solidFill>
                <a:effectLst>
                  <a:outerShdw blurRad="38100" dist="38100" dir="2700000" algn="tl">
                    <a:srgbClr val="000000"/>
                  </a:outerShdw>
                </a:effectLst>
                <a:latin typeface="Bell MT" pitchFamily="18" charset="0"/>
              </a:rPr>
              <a:t>Playground</a:t>
            </a:r>
            <a:endParaRPr lang="en-US" b="1" dirty="0">
              <a:solidFill>
                <a:schemeClr val="bg1"/>
              </a:solidFill>
              <a:effectLst>
                <a:outerShdw blurRad="38100" dist="38100" dir="2700000" algn="tl">
                  <a:srgbClr val="000000"/>
                </a:outerShdw>
              </a:effectLst>
              <a:latin typeface="Bell MT" pitchFamily="18" charset="0"/>
            </a:endParaRPr>
          </a:p>
        </p:txBody>
      </p:sp>
      <p:sp>
        <p:nvSpPr>
          <p:cNvPr id="405513" name="Text Box 9"/>
          <p:cNvSpPr txBox="1">
            <a:spLocks noChangeArrowheads="1"/>
          </p:cNvSpPr>
          <p:nvPr/>
        </p:nvSpPr>
        <p:spPr bwMode="auto">
          <a:xfrm>
            <a:off x="864937" y="3364701"/>
            <a:ext cx="3352800" cy="369332"/>
          </a:xfrm>
          <a:prstGeom prst="rect">
            <a:avLst/>
          </a:prstGeom>
          <a:noFill/>
          <a:ln w="9525">
            <a:noFill/>
            <a:miter lim="800000"/>
            <a:headEnd/>
            <a:tailEnd/>
          </a:ln>
          <a:effectLst/>
        </p:spPr>
        <p:txBody>
          <a:bodyPr>
            <a:spAutoFit/>
          </a:bodyPr>
          <a:lstStyle/>
          <a:p>
            <a:pPr algn="ctr">
              <a:spcBef>
                <a:spcPct val="50000"/>
              </a:spcBef>
              <a:defRPr/>
            </a:pPr>
            <a:r>
              <a:rPr lang="en-US" b="1" dirty="0" smtClean="0">
                <a:solidFill>
                  <a:schemeClr val="bg1"/>
                </a:solidFill>
                <a:effectLst>
                  <a:outerShdw blurRad="38100" dist="38100" dir="2700000" algn="tl">
                    <a:srgbClr val="000000"/>
                  </a:outerShdw>
                </a:effectLst>
                <a:latin typeface="Bell MT" pitchFamily="18" charset="0"/>
              </a:rPr>
              <a:t>Soccer Field</a:t>
            </a:r>
            <a:endParaRPr lang="en-US" b="1" dirty="0">
              <a:solidFill>
                <a:schemeClr val="bg1"/>
              </a:solidFill>
              <a:effectLst>
                <a:outerShdw blurRad="38100" dist="38100" dir="2700000" algn="tl">
                  <a:srgbClr val="000000"/>
                </a:outerShdw>
              </a:effectLst>
              <a:latin typeface="Bell MT" pitchFamily="18" charset="0"/>
            </a:endParaRPr>
          </a:p>
        </p:txBody>
      </p:sp>
      <p:sp>
        <p:nvSpPr>
          <p:cNvPr id="405514" name="Text Box 10"/>
          <p:cNvSpPr txBox="1">
            <a:spLocks noChangeArrowheads="1"/>
          </p:cNvSpPr>
          <p:nvPr/>
        </p:nvSpPr>
        <p:spPr bwMode="auto">
          <a:xfrm>
            <a:off x="4709652" y="5867400"/>
            <a:ext cx="4294540" cy="369332"/>
          </a:xfrm>
          <a:prstGeom prst="rect">
            <a:avLst/>
          </a:prstGeom>
          <a:noFill/>
          <a:ln w="9525">
            <a:noFill/>
            <a:miter lim="800000"/>
            <a:headEnd/>
            <a:tailEnd/>
          </a:ln>
          <a:effectLst/>
        </p:spPr>
        <p:txBody>
          <a:bodyPr wrap="square">
            <a:spAutoFit/>
          </a:bodyPr>
          <a:lstStyle/>
          <a:p>
            <a:pPr algn="ctr">
              <a:spcBef>
                <a:spcPct val="50000"/>
              </a:spcBef>
              <a:defRPr/>
            </a:pPr>
            <a:r>
              <a:rPr lang="en-US" b="1" dirty="0" smtClean="0">
                <a:solidFill>
                  <a:schemeClr val="bg1"/>
                </a:solidFill>
                <a:effectLst>
                  <a:outerShdw blurRad="38100" dist="38100" dir="2700000" algn="tl">
                    <a:srgbClr val="000000"/>
                  </a:outerShdw>
                </a:effectLst>
                <a:latin typeface="Bell MT" pitchFamily="18" charset="0"/>
              </a:rPr>
              <a:t>Baseball Diamond/Flood </a:t>
            </a:r>
            <a:r>
              <a:rPr lang="en-US" b="1" dirty="0">
                <a:solidFill>
                  <a:schemeClr val="bg1"/>
                </a:solidFill>
                <a:effectLst>
                  <a:outerShdw blurRad="38100" dist="38100" dir="2700000" algn="tl">
                    <a:srgbClr val="000000"/>
                  </a:outerShdw>
                </a:effectLst>
                <a:latin typeface="Bell MT" pitchFamily="18" charset="0"/>
              </a:rPr>
              <a:t>Storage</a:t>
            </a:r>
          </a:p>
        </p:txBody>
      </p:sp>
      <p:sp>
        <p:nvSpPr>
          <p:cNvPr id="9" name="TextBox 8"/>
          <p:cNvSpPr txBox="1"/>
          <p:nvPr/>
        </p:nvSpPr>
        <p:spPr>
          <a:xfrm>
            <a:off x="8686800" y="6488668"/>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26</a:t>
            </a:fld>
            <a:endParaRPr lang="en-US" sz="1200" dirty="0">
              <a:solidFill>
                <a:schemeClr val="bg1"/>
              </a:solidFill>
            </a:endParaRPr>
          </a:p>
        </p:txBody>
      </p:sp>
      <p:pic>
        <p:nvPicPr>
          <p:cNvPr id="2050" name="Picture 2" descr="N:\ELMHURST\100506\Water\Images\Lincolnshire Parks\IMG_02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3577" y="1338765"/>
            <a:ext cx="3462327" cy="258605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N:\ELMHURST\100506\Water\Images\Lincolnshire Parks\IMG_026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24394"/>
          <a:stretch/>
        </p:blipFill>
        <p:spPr bwMode="auto">
          <a:xfrm>
            <a:off x="329079" y="3924824"/>
            <a:ext cx="4777280" cy="26977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ELMHURST\100506\Water\Images\Lincolnshire Parks\IMG_026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 b="37808"/>
          <a:stretch/>
        </p:blipFill>
        <p:spPr bwMode="auto">
          <a:xfrm>
            <a:off x="419100" y="1311726"/>
            <a:ext cx="4419600" cy="20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818327"/>
      </p:ext>
    </p:extLst>
  </p:cSld>
  <p:clrMapOvr>
    <a:masterClrMapping/>
  </p:clrMapOvr>
  <p:transition>
    <p:cut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sz="quarter"/>
          </p:nvPr>
        </p:nvSpPr>
        <p:spPr>
          <a:xfrm>
            <a:off x="0" y="0"/>
            <a:ext cx="9144000" cy="990600"/>
          </a:xfrm>
        </p:spPr>
        <p:txBody>
          <a:bodyPr/>
          <a:lstStyle/>
          <a:p>
            <a:pPr algn="ctr" eaLnBrk="1" hangingPunct="1">
              <a:defRPr/>
            </a:pPr>
            <a:r>
              <a:rPr lang="en-US" sz="2800" dirty="0">
                <a:latin typeface="Arial" pitchFamily="34" charset="0"/>
                <a:cs typeface="Arial" pitchFamily="34" charset="0"/>
              </a:rPr>
              <a:t>Dual-Purpose Facility </a:t>
            </a:r>
            <a:r>
              <a:rPr lang="en-US" sz="2800" b="1" dirty="0" smtClean="0">
                <a:latin typeface="Arial" pitchFamily="34" charset="0"/>
                <a:cs typeface="Arial" pitchFamily="34" charset="0"/>
              </a:rPr>
              <a:t>Example</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 Lions Park – </a:t>
            </a:r>
            <a:r>
              <a:rPr lang="en-US" sz="2800" dirty="0" smtClean="0">
                <a:latin typeface="Arial" pitchFamily="34" charset="0"/>
                <a:cs typeface="Arial" pitchFamily="34" charset="0"/>
              </a:rPr>
              <a:t>Bensenville </a:t>
            </a:r>
            <a:r>
              <a:rPr lang="en-US" sz="2800" dirty="0" smtClean="0">
                <a:latin typeface="Arial" pitchFamily="34" charset="0"/>
                <a:cs typeface="Arial" pitchFamily="34" charset="0"/>
              </a:rPr>
              <a:t>(1993</a:t>
            </a:r>
            <a:r>
              <a:rPr lang="en-US" sz="2800" dirty="0" smtClean="0">
                <a:latin typeface="Arial" pitchFamily="34" charset="0"/>
                <a:cs typeface="Arial" pitchFamily="34" charset="0"/>
              </a:rPr>
              <a:t>)</a:t>
            </a:r>
            <a:endParaRPr lang="en-US" sz="2800" b="1" dirty="0" smtClean="0">
              <a:latin typeface="Arial" pitchFamily="34" charset="0"/>
              <a:cs typeface="Arial" pitchFamily="34" charset="0"/>
            </a:endParaRPr>
          </a:p>
        </p:txBody>
      </p:sp>
      <p:sp>
        <p:nvSpPr>
          <p:cNvPr id="405512" name="Text Box 8"/>
          <p:cNvSpPr txBox="1">
            <a:spLocks noChangeArrowheads="1"/>
          </p:cNvSpPr>
          <p:nvPr/>
        </p:nvSpPr>
        <p:spPr bwMode="auto">
          <a:xfrm>
            <a:off x="5551610" y="3562866"/>
            <a:ext cx="3352800" cy="369332"/>
          </a:xfrm>
          <a:prstGeom prst="rect">
            <a:avLst/>
          </a:prstGeom>
          <a:noFill/>
          <a:ln w="9525">
            <a:noFill/>
            <a:miter lim="800000"/>
            <a:headEnd/>
            <a:tailEnd/>
          </a:ln>
          <a:effectLst/>
        </p:spPr>
        <p:txBody>
          <a:bodyPr>
            <a:spAutoFit/>
          </a:bodyPr>
          <a:lstStyle/>
          <a:p>
            <a:pPr algn="ctr">
              <a:spcBef>
                <a:spcPct val="50000"/>
              </a:spcBef>
              <a:defRPr/>
            </a:pPr>
            <a:r>
              <a:rPr lang="en-US" b="1" dirty="0" smtClean="0">
                <a:solidFill>
                  <a:schemeClr val="bg1"/>
                </a:solidFill>
                <a:effectLst>
                  <a:outerShdw blurRad="38100" dist="38100" dir="2700000" algn="tl">
                    <a:srgbClr val="000000"/>
                  </a:outerShdw>
                </a:effectLst>
                <a:latin typeface="Bell MT" pitchFamily="18" charset="0"/>
              </a:rPr>
              <a:t>Playground</a:t>
            </a:r>
            <a:endParaRPr lang="en-US" b="1" dirty="0">
              <a:solidFill>
                <a:schemeClr val="bg1"/>
              </a:solidFill>
              <a:effectLst>
                <a:outerShdw blurRad="38100" dist="38100" dir="2700000" algn="tl">
                  <a:srgbClr val="000000"/>
                </a:outerShdw>
              </a:effectLst>
              <a:latin typeface="Bell MT" pitchFamily="18" charset="0"/>
            </a:endParaRPr>
          </a:p>
        </p:txBody>
      </p:sp>
      <p:sp>
        <p:nvSpPr>
          <p:cNvPr id="405513" name="Text Box 9"/>
          <p:cNvSpPr txBox="1">
            <a:spLocks noChangeArrowheads="1"/>
          </p:cNvSpPr>
          <p:nvPr/>
        </p:nvSpPr>
        <p:spPr bwMode="auto">
          <a:xfrm>
            <a:off x="685800" y="3562866"/>
            <a:ext cx="3352800" cy="369332"/>
          </a:xfrm>
          <a:prstGeom prst="rect">
            <a:avLst/>
          </a:prstGeom>
          <a:noFill/>
          <a:ln w="9525">
            <a:noFill/>
            <a:miter lim="800000"/>
            <a:headEnd/>
            <a:tailEnd/>
          </a:ln>
          <a:effectLst/>
        </p:spPr>
        <p:txBody>
          <a:bodyPr>
            <a:spAutoFit/>
          </a:bodyPr>
          <a:lstStyle/>
          <a:p>
            <a:pPr algn="ctr">
              <a:spcBef>
                <a:spcPct val="50000"/>
              </a:spcBef>
              <a:defRPr/>
            </a:pPr>
            <a:r>
              <a:rPr lang="en-US" b="1" dirty="0">
                <a:solidFill>
                  <a:schemeClr val="bg1"/>
                </a:solidFill>
                <a:effectLst>
                  <a:outerShdw blurRad="38100" dist="38100" dir="2700000" algn="tl">
                    <a:srgbClr val="000000"/>
                  </a:outerShdw>
                </a:effectLst>
                <a:latin typeface="Bell MT" pitchFamily="18" charset="0"/>
              </a:rPr>
              <a:t>Softball Diamond</a:t>
            </a:r>
          </a:p>
        </p:txBody>
      </p:sp>
      <p:pic>
        <p:nvPicPr>
          <p:cNvPr id="1027" name="Picture 3" descr="N:\ELMHURST\100506\Water\Images\Lions Park Photos\IMG_02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729453"/>
            <a:ext cx="4980598" cy="3720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LMHURST\100506\Water\Images\Lions Park Photos\IMG_024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97" t="-8270" r="1115" b="19359"/>
          <a:stretch/>
        </p:blipFill>
        <p:spPr bwMode="auto">
          <a:xfrm>
            <a:off x="5443198" y="911106"/>
            <a:ext cx="3589206" cy="260217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ELMHURST\100506\Water\Images\Lions Park Photos\IMG_025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3198" y="4072182"/>
            <a:ext cx="3520812" cy="2629742"/>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8"/>
          <p:cNvSpPr txBox="1">
            <a:spLocks noChangeArrowheads="1"/>
          </p:cNvSpPr>
          <p:nvPr/>
        </p:nvSpPr>
        <p:spPr bwMode="auto">
          <a:xfrm>
            <a:off x="2895600" y="6321432"/>
            <a:ext cx="3352800" cy="369332"/>
          </a:xfrm>
          <a:prstGeom prst="rect">
            <a:avLst/>
          </a:prstGeom>
          <a:noFill/>
          <a:ln w="9525">
            <a:noFill/>
            <a:miter lim="800000"/>
            <a:headEnd/>
            <a:tailEnd/>
          </a:ln>
          <a:effectLst/>
        </p:spPr>
        <p:txBody>
          <a:bodyPr>
            <a:spAutoFit/>
          </a:bodyPr>
          <a:lstStyle/>
          <a:p>
            <a:pPr algn="ctr">
              <a:spcBef>
                <a:spcPct val="50000"/>
              </a:spcBef>
              <a:defRPr/>
            </a:pPr>
            <a:r>
              <a:rPr lang="en-US" b="1" dirty="0" smtClean="0">
                <a:solidFill>
                  <a:schemeClr val="bg1"/>
                </a:solidFill>
                <a:effectLst>
                  <a:outerShdw blurRad="38100" dist="38100" dir="2700000" algn="tl">
                    <a:srgbClr val="000000"/>
                  </a:outerShdw>
                </a:effectLst>
                <a:latin typeface="Bell MT" pitchFamily="18" charset="0"/>
              </a:rPr>
              <a:t>Flood Storage</a:t>
            </a:r>
            <a:endParaRPr lang="en-US" b="1" dirty="0">
              <a:solidFill>
                <a:schemeClr val="bg1"/>
              </a:solidFill>
              <a:effectLst>
                <a:outerShdw blurRad="38100" dist="38100" dir="2700000" algn="tl">
                  <a:srgbClr val="000000"/>
                </a:outerShdw>
              </a:effectLst>
              <a:latin typeface="Bell MT" pitchFamily="18" charset="0"/>
            </a:endParaRPr>
          </a:p>
        </p:txBody>
      </p:sp>
      <p:sp>
        <p:nvSpPr>
          <p:cNvPr id="9" name="TextBox 8"/>
          <p:cNvSpPr txBox="1"/>
          <p:nvPr/>
        </p:nvSpPr>
        <p:spPr>
          <a:xfrm>
            <a:off x="8686800" y="6488668"/>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27</a:t>
            </a:fld>
            <a:endParaRPr lang="en-US" sz="1200" dirty="0">
              <a:solidFill>
                <a:schemeClr val="bg1"/>
              </a:solidFill>
            </a:endParaRPr>
          </a:p>
        </p:txBody>
      </p:sp>
    </p:spTree>
    <p:extLst>
      <p:ext uri="{BB962C8B-B14F-4D97-AF65-F5344CB8AC3E}">
        <p14:creationId xmlns:p14="http://schemas.microsoft.com/office/powerpoint/2010/main" val="1912550309"/>
      </p:ext>
    </p:extLst>
  </p:cSld>
  <p:clrMapOvr>
    <a:masterClrMapping/>
  </p:clrMapOvr>
  <p:transition>
    <p:cut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sz="quarter"/>
          </p:nvPr>
        </p:nvSpPr>
        <p:spPr>
          <a:xfrm>
            <a:off x="0" y="0"/>
            <a:ext cx="9144000" cy="990600"/>
          </a:xfrm>
        </p:spPr>
        <p:txBody>
          <a:bodyPr/>
          <a:lstStyle/>
          <a:p>
            <a:pPr algn="ctr" eaLnBrk="1" hangingPunct="1">
              <a:defRPr/>
            </a:pPr>
            <a:r>
              <a:rPr lang="en-US" sz="2800" dirty="0">
                <a:latin typeface="Arial" pitchFamily="34" charset="0"/>
                <a:cs typeface="Arial" pitchFamily="34" charset="0"/>
              </a:rPr>
              <a:t>Dual-Purpose Facility </a:t>
            </a:r>
            <a:r>
              <a:rPr lang="en-US" sz="2800" b="1" dirty="0" smtClean="0">
                <a:latin typeface="Arial" pitchFamily="34" charset="0"/>
                <a:cs typeface="Arial" pitchFamily="34" charset="0"/>
              </a:rPr>
              <a:t>Example</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 Washington Park – Downers Grove (2010)</a:t>
            </a:r>
          </a:p>
        </p:txBody>
      </p:sp>
      <p:sp>
        <p:nvSpPr>
          <p:cNvPr id="405512" name="Text Box 8"/>
          <p:cNvSpPr txBox="1">
            <a:spLocks noChangeArrowheads="1"/>
          </p:cNvSpPr>
          <p:nvPr/>
        </p:nvSpPr>
        <p:spPr bwMode="auto">
          <a:xfrm>
            <a:off x="5489350" y="4111358"/>
            <a:ext cx="3352800" cy="369332"/>
          </a:xfrm>
          <a:prstGeom prst="rect">
            <a:avLst/>
          </a:prstGeom>
          <a:noFill/>
          <a:ln w="9525">
            <a:noFill/>
            <a:miter lim="800000"/>
            <a:headEnd/>
            <a:tailEnd/>
          </a:ln>
          <a:effectLst/>
        </p:spPr>
        <p:txBody>
          <a:bodyPr>
            <a:spAutoFit/>
          </a:bodyPr>
          <a:lstStyle/>
          <a:p>
            <a:pPr algn="ctr">
              <a:spcBef>
                <a:spcPct val="50000"/>
              </a:spcBef>
              <a:defRPr/>
            </a:pPr>
            <a:r>
              <a:rPr lang="en-US" b="1" dirty="0" smtClean="0">
                <a:solidFill>
                  <a:schemeClr val="bg1"/>
                </a:solidFill>
                <a:effectLst>
                  <a:outerShdw blurRad="38100" dist="38100" dir="2700000" algn="tl">
                    <a:srgbClr val="000000"/>
                  </a:outerShdw>
                </a:effectLst>
                <a:latin typeface="Bell MT" pitchFamily="18" charset="0"/>
              </a:rPr>
              <a:t>Playing Field with Seating</a:t>
            </a:r>
            <a:endParaRPr lang="en-US" b="1" dirty="0">
              <a:solidFill>
                <a:schemeClr val="bg1"/>
              </a:solidFill>
              <a:effectLst>
                <a:outerShdw blurRad="38100" dist="38100" dir="2700000" algn="tl">
                  <a:srgbClr val="000000"/>
                </a:outerShdw>
              </a:effectLst>
              <a:latin typeface="Bell MT" pitchFamily="18" charset="0"/>
            </a:endParaRPr>
          </a:p>
        </p:txBody>
      </p:sp>
      <p:sp>
        <p:nvSpPr>
          <p:cNvPr id="405513" name="Text Box 9"/>
          <p:cNvSpPr txBox="1">
            <a:spLocks noChangeArrowheads="1"/>
          </p:cNvSpPr>
          <p:nvPr/>
        </p:nvSpPr>
        <p:spPr bwMode="auto">
          <a:xfrm>
            <a:off x="616731" y="4065638"/>
            <a:ext cx="3352800" cy="369332"/>
          </a:xfrm>
          <a:prstGeom prst="rect">
            <a:avLst/>
          </a:prstGeom>
          <a:noFill/>
          <a:ln w="9525">
            <a:noFill/>
            <a:miter lim="800000"/>
            <a:headEnd/>
            <a:tailEnd/>
          </a:ln>
          <a:effectLst/>
        </p:spPr>
        <p:txBody>
          <a:bodyPr>
            <a:spAutoFit/>
          </a:bodyPr>
          <a:lstStyle/>
          <a:p>
            <a:pPr algn="ctr">
              <a:spcBef>
                <a:spcPct val="50000"/>
              </a:spcBef>
              <a:defRPr/>
            </a:pPr>
            <a:r>
              <a:rPr lang="en-US" b="1" dirty="0" smtClean="0">
                <a:solidFill>
                  <a:schemeClr val="bg1"/>
                </a:solidFill>
                <a:effectLst>
                  <a:outerShdw blurRad="38100" dist="38100" dir="2700000" algn="tl">
                    <a:srgbClr val="000000"/>
                  </a:outerShdw>
                </a:effectLst>
                <a:latin typeface="Bell MT" pitchFamily="18" charset="0"/>
              </a:rPr>
              <a:t>Playground</a:t>
            </a:r>
            <a:endParaRPr lang="en-US" b="1" dirty="0">
              <a:solidFill>
                <a:schemeClr val="bg1"/>
              </a:solidFill>
              <a:effectLst>
                <a:outerShdw blurRad="38100" dist="38100" dir="2700000" algn="tl">
                  <a:srgbClr val="000000"/>
                </a:outerShdw>
              </a:effectLst>
              <a:latin typeface="Bell MT" pitchFamily="18" charset="0"/>
            </a:endParaRPr>
          </a:p>
        </p:txBody>
      </p:sp>
      <p:sp>
        <p:nvSpPr>
          <p:cNvPr id="405514" name="Text Box 10"/>
          <p:cNvSpPr txBox="1">
            <a:spLocks noChangeArrowheads="1"/>
          </p:cNvSpPr>
          <p:nvPr/>
        </p:nvSpPr>
        <p:spPr bwMode="auto">
          <a:xfrm>
            <a:off x="4648200" y="6133182"/>
            <a:ext cx="3352800" cy="369332"/>
          </a:xfrm>
          <a:prstGeom prst="rect">
            <a:avLst/>
          </a:prstGeom>
          <a:noFill/>
          <a:ln w="9525">
            <a:noFill/>
            <a:miter lim="800000"/>
            <a:headEnd/>
            <a:tailEnd/>
          </a:ln>
          <a:effectLst/>
        </p:spPr>
        <p:txBody>
          <a:bodyPr>
            <a:spAutoFit/>
          </a:bodyPr>
          <a:lstStyle/>
          <a:p>
            <a:pPr algn="ctr">
              <a:spcBef>
                <a:spcPct val="50000"/>
              </a:spcBef>
              <a:defRPr/>
            </a:pPr>
            <a:r>
              <a:rPr lang="en-US" b="1" dirty="0">
                <a:solidFill>
                  <a:schemeClr val="bg1"/>
                </a:solidFill>
                <a:effectLst>
                  <a:outerShdw blurRad="38100" dist="38100" dir="2700000" algn="tl">
                    <a:srgbClr val="000000"/>
                  </a:outerShdw>
                </a:effectLst>
                <a:latin typeface="Bell MT" pitchFamily="18" charset="0"/>
              </a:rPr>
              <a:t>Flood Storage</a:t>
            </a:r>
          </a:p>
        </p:txBody>
      </p:sp>
      <p:pic>
        <p:nvPicPr>
          <p:cNvPr id="1026" name="Picture 2" descr="N:\ELMHURST\100506\Water\Images\Washington Park\100_09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607" y="1131724"/>
            <a:ext cx="3875833" cy="2906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ELMHURST\100506\Water\Images\Washington Park\100_09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684" y="1291467"/>
            <a:ext cx="3698894" cy="27741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LMHURST\100506\Water\Images\Washington Park\Northeast Lobe.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84" y="4572000"/>
            <a:ext cx="4902606" cy="213335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686800" y="6504801"/>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28</a:t>
            </a:fld>
            <a:endParaRPr lang="en-US" sz="1200" dirty="0">
              <a:solidFill>
                <a:schemeClr val="bg1"/>
              </a:solidFill>
            </a:endParaRPr>
          </a:p>
        </p:txBody>
      </p:sp>
    </p:spTree>
    <p:extLst>
      <p:ext uri="{BB962C8B-B14F-4D97-AF65-F5344CB8AC3E}">
        <p14:creationId xmlns:p14="http://schemas.microsoft.com/office/powerpoint/2010/main" val="2026952932"/>
      </p:ext>
    </p:extLst>
  </p:cSld>
  <p:clrMapOvr>
    <a:masterClrMapping/>
  </p:clrMapOvr>
  <p:transition>
    <p:cut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5"/>
          <p:cNvSpPr>
            <a:spLocks noGrp="1"/>
          </p:cNvSpPr>
          <p:nvPr>
            <p:ph type="title"/>
          </p:nvPr>
        </p:nvSpPr>
        <p:spPr>
          <a:xfrm>
            <a:off x="0" y="0"/>
            <a:ext cx="9144000" cy="990600"/>
          </a:xfrm>
        </p:spPr>
        <p:txBody>
          <a:bodyPr/>
          <a:lstStyle/>
          <a:p>
            <a:pPr algn="ctr" eaLnBrk="1" hangingPunct="1"/>
            <a:r>
              <a:rPr lang="en-US" sz="2800" dirty="0" smtClean="0"/>
              <a:t>Study Background</a:t>
            </a:r>
          </a:p>
        </p:txBody>
      </p:sp>
      <p:sp>
        <p:nvSpPr>
          <p:cNvPr id="12" name="Rectangle 3"/>
          <p:cNvSpPr txBox="1">
            <a:spLocks noChangeArrowheads="1"/>
          </p:cNvSpPr>
          <p:nvPr/>
        </p:nvSpPr>
        <p:spPr bwMode="auto">
          <a:xfrm>
            <a:off x="115886" y="1356852"/>
            <a:ext cx="4876800" cy="4525963"/>
          </a:xfrm>
          <a:prstGeom prst="rect">
            <a:avLst/>
          </a:prstGeom>
          <a:noFill/>
          <a:ln w="9525">
            <a:noFill/>
            <a:miter lim="800000"/>
            <a:headEnd/>
            <a:tailEnd/>
          </a:ln>
          <a:effectLst/>
        </p:spPr>
        <p:txBody>
          <a:bodyPr/>
          <a:lstStyle/>
          <a:p>
            <a:pPr marL="342900" indent="-342900">
              <a:spcBef>
                <a:spcPct val="20000"/>
              </a:spcBef>
              <a:buFont typeface="Arial" pitchFamily="34" charset="0"/>
              <a:buChar char="•"/>
              <a:defRPr/>
            </a:pPr>
            <a:r>
              <a:rPr lang="en-US" sz="2400" kern="0" dirty="0" smtClean="0">
                <a:solidFill>
                  <a:schemeClr val="bg1"/>
                </a:solidFill>
              </a:rPr>
              <a:t>CBBEL hired by City to develop comprehensive flood plan following June and July 2010 storm events.</a:t>
            </a:r>
          </a:p>
          <a:p>
            <a:pPr marL="342900" indent="-342900">
              <a:spcBef>
                <a:spcPct val="20000"/>
              </a:spcBef>
              <a:buFont typeface="Arial" pitchFamily="34" charset="0"/>
              <a:buChar char="•"/>
              <a:defRPr/>
            </a:pPr>
            <a:r>
              <a:rPr lang="en-US" sz="2400" kern="0" dirty="0" smtClean="0">
                <a:solidFill>
                  <a:schemeClr val="bg1"/>
                </a:solidFill>
              </a:rPr>
              <a:t>Developed </a:t>
            </a:r>
            <a:r>
              <a:rPr lang="en-US" sz="2400" kern="0" dirty="0">
                <a:solidFill>
                  <a:schemeClr val="bg1"/>
                </a:solidFill>
              </a:rPr>
              <a:t>hydrologic and hydraulic modeling </a:t>
            </a:r>
            <a:r>
              <a:rPr lang="en-US" sz="2400" kern="0" dirty="0" smtClean="0">
                <a:solidFill>
                  <a:schemeClr val="bg1"/>
                </a:solidFill>
              </a:rPr>
              <a:t>to determine flooding solutions for ten storm sewer </a:t>
            </a:r>
            <a:r>
              <a:rPr lang="en-US" sz="2400" kern="0" dirty="0">
                <a:solidFill>
                  <a:schemeClr val="bg1"/>
                </a:solidFill>
              </a:rPr>
              <a:t>study </a:t>
            </a:r>
            <a:r>
              <a:rPr lang="en-US" sz="2400" kern="0" dirty="0" smtClean="0">
                <a:solidFill>
                  <a:schemeClr val="bg1"/>
                </a:solidFill>
              </a:rPr>
              <a:t>areas.</a:t>
            </a:r>
            <a:endParaRPr lang="en-US" sz="2400" kern="0" dirty="0">
              <a:solidFill>
                <a:schemeClr val="bg1"/>
              </a:solidFill>
            </a:endParaRPr>
          </a:p>
          <a:p>
            <a:pPr marL="1714500" lvl="3" indent="-342900">
              <a:spcBef>
                <a:spcPct val="20000"/>
              </a:spcBef>
              <a:defRPr/>
            </a:pPr>
            <a:endParaRPr lang="en-US" sz="2400" kern="0" dirty="0">
              <a:effectLst>
                <a:outerShdw blurRad="38100" dist="38100" dir="2700000" algn="tl">
                  <a:srgbClr val="FFFFFF"/>
                </a:outerShdw>
              </a:effectLst>
              <a:latin typeface="+mn-lt"/>
            </a:endParaRPr>
          </a:p>
          <a:p>
            <a:pPr marL="1714500" lvl="3" indent="-342900">
              <a:spcBef>
                <a:spcPct val="20000"/>
              </a:spcBef>
              <a:buFont typeface="Arial" pitchFamily="34" charset="0"/>
              <a:buChar char="•"/>
              <a:defRPr/>
            </a:pPr>
            <a:endParaRPr lang="en-US" sz="2800" kern="0" dirty="0">
              <a:effectLst>
                <a:outerShdw blurRad="38100" dist="38100" dir="2700000" algn="tl">
                  <a:srgbClr val="FFFFFF"/>
                </a:outerShdw>
              </a:effectLst>
              <a:latin typeface="+mn-lt"/>
            </a:endParaRPr>
          </a:p>
        </p:txBody>
      </p:sp>
      <p:pic>
        <p:nvPicPr>
          <p:cNvPr id="49156" name="Picture 4"/>
          <p:cNvPicPr>
            <a:picLocks noChangeAspect="1" noChangeArrowheads="1"/>
          </p:cNvPicPr>
          <p:nvPr/>
        </p:nvPicPr>
        <p:blipFill>
          <a:blip r:embed="rId3" cstate="print"/>
          <a:srcRect/>
          <a:stretch>
            <a:fillRect/>
          </a:stretch>
        </p:blipFill>
        <p:spPr bwMode="auto">
          <a:xfrm>
            <a:off x="464753" y="4560148"/>
            <a:ext cx="4459286" cy="1894107"/>
          </a:xfrm>
          <a:prstGeom prst="rect">
            <a:avLst/>
          </a:prstGeom>
          <a:noFill/>
          <a:ln w="9525">
            <a:noFill/>
            <a:miter lim="800000"/>
            <a:headEnd/>
            <a:tailEnd/>
          </a:ln>
        </p:spPr>
      </p:pic>
      <p:pic>
        <p:nvPicPr>
          <p:cNvPr id="49157" name="Picture 5"/>
          <p:cNvPicPr>
            <a:picLocks noChangeAspect="1" noChangeArrowheads="1"/>
          </p:cNvPicPr>
          <p:nvPr/>
        </p:nvPicPr>
        <p:blipFill>
          <a:blip r:embed="rId4" cstate="print"/>
          <a:srcRect/>
          <a:stretch>
            <a:fillRect/>
          </a:stretch>
        </p:blipFill>
        <p:spPr bwMode="auto">
          <a:xfrm>
            <a:off x="5191125" y="1347788"/>
            <a:ext cx="3746500" cy="5272087"/>
          </a:xfrm>
          <a:prstGeom prst="rect">
            <a:avLst/>
          </a:prstGeom>
          <a:noFill/>
          <a:ln w="9525">
            <a:noFill/>
            <a:miter lim="800000"/>
            <a:headEnd/>
            <a:tailEnd/>
          </a:ln>
        </p:spPr>
      </p:pic>
      <p:sp>
        <p:nvSpPr>
          <p:cNvPr id="6" name="TextBox 5"/>
          <p:cNvSpPr txBox="1"/>
          <p:nvPr/>
        </p:nvSpPr>
        <p:spPr>
          <a:xfrm>
            <a:off x="8839200" y="6488668"/>
            <a:ext cx="3048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3</a:t>
            </a:fld>
            <a:endParaRPr lang="en-US" sz="1200" dirty="0">
              <a:solidFill>
                <a:schemeClr val="bg1"/>
              </a:solidFill>
            </a:endParaRPr>
          </a:p>
        </p:txBody>
      </p:sp>
      <p:sp>
        <p:nvSpPr>
          <p:cNvPr id="2" name="5-Point Star 1"/>
          <p:cNvSpPr/>
          <p:nvPr/>
        </p:nvSpPr>
        <p:spPr>
          <a:xfrm>
            <a:off x="8534400" y="2438400"/>
            <a:ext cx="190500" cy="228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517808" y="3048000"/>
            <a:ext cx="190500" cy="228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6969125" y="4560148"/>
            <a:ext cx="190500" cy="228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7159625" y="4425393"/>
            <a:ext cx="190500" cy="228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7543800" y="4826848"/>
            <a:ext cx="190500" cy="228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205259" y="6304002"/>
            <a:ext cx="1927225" cy="369332"/>
          </a:xfrm>
          <a:prstGeom prst="rect">
            <a:avLst/>
          </a:prstGeom>
          <a:solidFill>
            <a:schemeClr val="bg1"/>
          </a:solidFill>
        </p:spPr>
        <p:txBody>
          <a:bodyPr wrap="square" rtlCol="0">
            <a:spAutoFit/>
          </a:bodyPr>
          <a:lstStyle/>
          <a:p>
            <a:r>
              <a:rPr lang="en-US" dirty="0" smtClean="0"/>
              <a:t>PARK SITES</a:t>
            </a:r>
            <a:endParaRPr lang="en-US" dirty="0"/>
          </a:p>
        </p:txBody>
      </p:sp>
      <p:sp>
        <p:nvSpPr>
          <p:cNvPr id="13" name="5-Point Star 12"/>
          <p:cNvSpPr/>
          <p:nvPr/>
        </p:nvSpPr>
        <p:spPr>
          <a:xfrm>
            <a:off x="6737350" y="6387584"/>
            <a:ext cx="199104" cy="20216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517376" y="2148177"/>
            <a:ext cx="1474224" cy="276999"/>
          </a:xfrm>
          <a:prstGeom prst="rect">
            <a:avLst/>
          </a:prstGeom>
          <a:noFill/>
        </p:spPr>
        <p:txBody>
          <a:bodyPr wrap="square" rtlCol="0">
            <a:spAutoFit/>
          </a:bodyPr>
          <a:lstStyle/>
          <a:p>
            <a:r>
              <a:rPr lang="en-US" sz="1200" b="1" dirty="0" smtClean="0">
                <a:solidFill>
                  <a:srgbClr val="FF0000"/>
                </a:solidFill>
                <a:effectLst>
                  <a:outerShdw blurRad="50800" dist="50800" dir="5400000" algn="ctr" rotWithShape="0">
                    <a:schemeClr val="tx1"/>
                  </a:outerShdw>
                </a:effectLst>
              </a:rPr>
              <a:t>East End Park</a:t>
            </a:r>
            <a:endParaRPr lang="en-US" sz="1200" b="1" dirty="0">
              <a:solidFill>
                <a:srgbClr val="FF0000"/>
              </a:solidFill>
              <a:effectLst>
                <a:outerShdw blurRad="50800" dist="50800" dir="5400000" algn="ctr" rotWithShape="0">
                  <a:schemeClr val="tx1"/>
                </a:outerShdw>
              </a:effectLst>
            </a:endParaRPr>
          </a:p>
        </p:txBody>
      </p:sp>
      <p:sp>
        <p:nvSpPr>
          <p:cNvPr id="16" name="TextBox 15"/>
          <p:cNvSpPr txBox="1"/>
          <p:nvPr/>
        </p:nvSpPr>
        <p:spPr>
          <a:xfrm>
            <a:off x="6752611" y="3204163"/>
            <a:ext cx="1921796" cy="276999"/>
          </a:xfrm>
          <a:prstGeom prst="rect">
            <a:avLst/>
          </a:prstGeom>
          <a:noFill/>
        </p:spPr>
        <p:txBody>
          <a:bodyPr wrap="square" rtlCol="0">
            <a:spAutoFit/>
          </a:bodyPr>
          <a:lstStyle/>
          <a:p>
            <a:r>
              <a:rPr lang="en-US" sz="1200" b="1" dirty="0" smtClean="0">
                <a:solidFill>
                  <a:srgbClr val="FF0000"/>
                </a:solidFill>
                <a:effectLst>
                  <a:outerShdw blurRad="50800" dist="50800" dir="5400000" algn="ctr" rotWithShape="0">
                    <a:schemeClr val="tx1"/>
                  </a:outerShdw>
                </a:effectLst>
              </a:rPr>
              <a:t>Golden Meadows Park</a:t>
            </a:r>
            <a:endParaRPr lang="en-US" sz="1200" b="1" dirty="0">
              <a:solidFill>
                <a:srgbClr val="FF0000"/>
              </a:solidFill>
              <a:effectLst>
                <a:outerShdw blurRad="50800" dist="50800" dir="5400000" algn="ctr" rotWithShape="0">
                  <a:schemeClr val="tx1"/>
                </a:outerShdw>
              </a:effectLst>
            </a:endParaRPr>
          </a:p>
        </p:txBody>
      </p:sp>
      <p:sp>
        <p:nvSpPr>
          <p:cNvPr id="17" name="TextBox 16"/>
          <p:cNvSpPr txBox="1"/>
          <p:nvPr/>
        </p:nvSpPr>
        <p:spPr>
          <a:xfrm>
            <a:off x="7323086" y="5055448"/>
            <a:ext cx="1873250" cy="276999"/>
          </a:xfrm>
          <a:prstGeom prst="rect">
            <a:avLst/>
          </a:prstGeom>
          <a:noFill/>
        </p:spPr>
        <p:txBody>
          <a:bodyPr wrap="square" rtlCol="0">
            <a:spAutoFit/>
          </a:bodyPr>
          <a:lstStyle/>
          <a:p>
            <a:r>
              <a:rPr lang="en-US" sz="1200" b="1" dirty="0" smtClean="0">
                <a:solidFill>
                  <a:srgbClr val="FF0000"/>
                </a:solidFill>
                <a:effectLst>
                  <a:outerShdw blurRad="50800" dist="50800" dir="5400000" algn="ctr" rotWithShape="0">
                    <a:schemeClr val="tx1"/>
                  </a:outerShdw>
                </a:effectLst>
              </a:rPr>
              <a:t>York Commons Park</a:t>
            </a:r>
            <a:endParaRPr lang="en-US" sz="1200" b="1" dirty="0">
              <a:solidFill>
                <a:srgbClr val="FF0000"/>
              </a:solidFill>
              <a:effectLst>
                <a:outerShdw blurRad="50800" dist="50800" dir="5400000" algn="ctr" rotWithShape="0">
                  <a:schemeClr val="tx1"/>
                </a:outerShdw>
              </a:effectLst>
            </a:endParaRPr>
          </a:p>
        </p:txBody>
      </p:sp>
      <p:sp>
        <p:nvSpPr>
          <p:cNvPr id="18" name="TextBox 17"/>
          <p:cNvSpPr txBox="1"/>
          <p:nvPr/>
        </p:nvSpPr>
        <p:spPr>
          <a:xfrm>
            <a:off x="7323086" y="4194560"/>
            <a:ext cx="1474224" cy="461665"/>
          </a:xfrm>
          <a:prstGeom prst="rect">
            <a:avLst/>
          </a:prstGeom>
          <a:noFill/>
        </p:spPr>
        <p:txBody>
          <a:bodyPr wrap="square" rtlCol="0">
            <a:spAutoFit/>
          </a:bodyPr>
          <a:lstStyle/>
          <a:p>
            <a:r>
              <a:rPr lang="en-US" sz="1200" b="1" dirty="0" smtClean="0">
                <a:solidFill>
                  <a:srgbClr val="FF0000"/>
                </a:solidFill>
                <a:effectLst>
                  <a:outerShdw blurRad="50800" dist="50800" dir="5400000" algn="ctr" rotWithShape="0">
                    <a:schemeClr val="tx1"/>
                  </a:outerShdw>
                </a:effectLst>
              </a:rPr>
              <a:t>Wild Meadows Trace</a:t>
            </a:r>
            <a:endParaRPr lang="en-US" sz="1200" b="1" dirty="0">
              <a:solidFill>
                <a:srgbClr val="FF0000"/>
              </a:solidFill>
              <a:effectLst>
                <a:outerShdw blurRad="50800" dist="50800" dir="5400000" algn="ctr" rotWithShape="0">
                  <a:schemeClr val="tx1"/>
                </a:outerShdw>
              </a:effectLst>
            </a:endParaRPr>
          </a:p>
        </p:txBody>
      </p:sp>
      <p:sp>
        <p:nvSpPr>
          <p:cNvPr id="19" name="TextBox 18"/>
          <p:cNvSpPr txBox="1"/>
          <p:nvPr/>
        </p:nvSpPr>
        <p:spPr>
          <a:xfrm>
            <a:off x="6069576" y="4826848"/>
            <a:ext cx="1474224" cy="276999"/>
          </a:xfrm>
          <a:prstGeom prst="rect">
            <a:avLst/>
          </a:prstGeom>
          <a:noFill/>
        </p:spPr>
        <p:txBody>
          <a:bodyPr wrap="square" rtlCol="0">
            <a:spAutoFit/>
          </a:bodyPr>
          <a:lstStyle/>
          <a:p>
            <a:r>
              <a:rPr lang="en-US" sz="1200" b="1" dirty="0" smtClean="0">
                <a:solidFill>
                  <a:srgbClr val="FF0000"/>
                </a:solidFill>
                <a:effectLst>
                  <a:outerShdw blurRad="50800" dist="50800" dir="5400000" algn="ctr" rotWithShape="0">
                    <a:schemeClr val="tx1"/>
                  </a:outerShdw>
                </a:effectLst>
              </a:rPr>
              <a:t>Pioneer Park</a:t>
            </a:r>
            <a:endParaRPr lang="en-US" sz="1200" b="1" dirty="0">
              <a:solidFill>
                <a:srgbClr val="FF0000"/>
              </a:solidFill>
              <a:effectLst>
                <a:outerShdw blurRad="50800" dist="50800" dir="5400000" algn="ctr" rotWithShape="0">
                  <a:schemeClr val="tx1"/>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0" y="44450"/>
            <a:ext cx="9144000" cy="898525"/>
          </a:xfrm>
        </p:spPr>
        <p:txBody>
          <a:bodyPr/>
          <a:lstStyle/>
          <a:p>
            <a:pPr algn="ctr"/>
            <a:r>
              <a:rPr lang="en-US" smtClean="0"/>
              <a:t>Flood Storage Volume</a:t>
            </a:r>
          </a:p>
        </p:txBody>
      </p:sp>
      <p:sp>
        <p:nvSpPr>
          <p:cNvPr id="57347" name="Content Placeholder 2"/>
          <p:cNvSpPr>
            <a:spLocks noGrp="1"/>
          </p:cNvSpPr>
          <p:nvPr>
            <p:ph idx="1"/>
          </p:nvPr>
        </p:nvSpPr>
        <p:spPr>
          <a:xfrm>
            <a:off x="95250" y="1219200"/>
            <a:ext cx="8686800" cy="4724400"/>
          </a:xfrm>
        </p:spPr>
        <p:txBody>
          <a:bodyPr/>
          <a:lstStyle/>
          <a:p>
            <a:pPr>
              <a:buClr>
                <a:schemeClr val="bg1"/>
              </a:buClr>
              <a:buFont typeface="Arial" charset="0"/>
              <a:buChar char="•"/>
            </a:pPr>
            <a:r>
              <a:rPr lang="en-US" b="0" dirty="0" smtClean="0"/>
              <a:t>One acre-foot is the equivalent of an acre of land that is one foot deep.</a:t>
            </a:r>
          </a:p>
          <a:p>
            <a:pPr>
              <a:buClr>
                <a:schemeClr val="bg1"/>
              </a:buClr>
              <a:buFont typeface="Wingdings" pitchFamily="2" charset="2"/>
              <a:buNone/>
            </a:pPr>
            <a:endParaRPr lang="en-US" sz="1000" dirty="0" smtClean="0"/>
          </a:p>
          <a:p>
            <a:pPr>
              <a:buClr>
                <a:schemeClr val="bg1"/>
              </a:buClr>
              <a:buFont typeface="Arial" charset="0"/>
              <a:buChar char="•"/>
            </a:pPr>
            <a:r>
              <a:rPr lang="en-US" b="0" dirty="0" smtClean="0"/>
              <a:t>The volume is approximately equivalent to:</a:t>
            </a:r>
          </a:p>
          <a:p>
            <a:pPr lvl="1">
              <a:buClr>
                <a:schemeClr val="bg1"/>
              </a:buClr>
              <a:buFont typeface="Arial" charset="0"/>
              <a:buChar char="•"/>
            </a:pPr>
            <a:r>
              <a:rPr lang="en-US" b="0" dirty="0" smtClean="0"/>
              <a:t>A flat football field with a depth of 1 foot</a:t>
            </a:r>
          </a:p>
          <a:p>
            <a:pPr lvl="1">
              <a:buClr>
                <a:schemeClr val="bg1"/>
              </a:buClr>
              <a:buFont typeface="Arial" charset="0"/>
              <a:buChar char="•"/>
            </a:pPr>
            <a:r>
              <a:rPr lang="en-US" b="0" dirty="0" smtClean="0"/>
              <a:t>The Multi-Purpose Room in the Abbey with a depth of 12 feet</a:t>
            </a:r>
          </a:p>
          <a:p>
            <a:pPr lvl="1">
              <a:buClr>
                <a:schemeClr val="bg1"/>
              </a:buClr>
              <a:buFont typeface="Arial" charset="0"/>
              <a:buChar char="•"/>
            </a:pPr>
            <a:r>
              <a:rPr lang="en-US" b="0" dirty="0" smtClean="0"/>
              <a:t>2,520 feet of roadway with pervious pavement (24’ W * 2’ D * 2,520’ L)</a:t>
            </a:r>
          </a:p>
          <a:p>
            <a:pPr lvl="1">
              <a:buClr>
                <a:schemeClr val="bg1"/>
              </a:buClr>
              <a:buFont typeface="Arial" charset="0"/>
              <a:buChar char="•"/>
            </a:pPr>
            <a:r>
              <a:rPr lang="en-US" b="0" dirty="0" smtClean="0"/>
              <a:t>55,462 linear feet of 12-inch diameter pipe</a:t>
            </a:r>
          </a:p>
          <a:p>
            <a:pPr lvl="1">
              <a:buClr>
                <a:schemeClr val="bg1"/>
              </a:buClr>
              <a:buNone/>
            </a:pPr>
            <a:endParaRPr lang="en-US" sz="1000" dirty="0" smtClean="0"/>
          </a:p>
          <a:p>
            <a:pPr>
              <a:buClr>
                <a:schemeClr val="bg1"/>
              </a:buClr>
              <a:buFont typeface="Arial" charset="0"/>
              <a:buChar char="•"/>
            </a:pPr>
            <a:r>
              <a:rPr lang="en-US" b="0" dirty="0" smtClean="0"/>
              <a:t>As shown in the following slides, the </a:t>
            </a:r>
          </a:p>
          <a:p>
            <a:pPr marL="0" indent="0">
              <a:buClr>
                <a:schemeClr val="bg1"/>
              </a:buClr>
              <a:buNone/>
            </a:pPr>
            <a:r>
              <a:rPr lang="en-US" b="0" dirty="0" smtClean="0"/>
              <a:t>     volume of stormwater in the streets, </a:t>
            </a:r>
          </a:p>
          <a:p>
            <a:pPr marL="0" indent="0">
              <a:buClr>
                <a:schemeClr val="bg1"/>
              </a:buClr>
              <a:buNone/>
            </a:pPr>
            <a:r>
              <a:rPr lang="en-US" b="0" dirty="0" smtClean="0"/>
              <a:t>     yards, and homes during the July 2010 </a:t>
            </a:r>
          </a:p>
          <a:p>
            <a:pPr marL="0" indent="0">
              <a:buClr>
                <a:schemeClr val="bg1"/>
              </a:buClr>
              <a:buNone/>
            </a:pPr>
            <a:r>
              <a:rPr lang="en-US" b="0" dirty="0" smtClean="0"/>
              <a:t>     storm event was significant. An even </a:t>
            </a:r>
          </a:p>
          <a:p>
            <a:pPr marL="0" indent="0">
              <a:buClr>
                <a:schemeClr val="bg1"/>
              </a:buClr>
              <a:buNone/>
            </a:pPr>
            <a:r>
              <a:rPr lang="en-US" b="0" dirty="0" smtClean="0"/>
              <a:t>     greater amount was seen during the </a:t>
            </a:r>
          </a:p>
          <a:p>
            <a:pPr marL="0" indent="0">
              <a:buClr>
                <a:schemeClr val="bg1"/>
              </a:buClr>
              <a:buNone/>
            </a:pPr>
            <a:r>
              <a:rPr lang="en-US" b="0" dirty="0" smtClean="0"/>
              <a:t>     April 18, 2013 storm event.</a:t>
            </a:r>
            <a:endParaRPr lang="en-US" b="0" dirty="0"/>
          </a:p>
        </p:txBody>
      </p:sp>
      <p:sp>
        <p:nvSpPr>
          <p:cNvPr id="5" name="TextBox 4"/>
          <p:cNvSpPr txBox="1"/>
          <p:nvPr/>
        </p:nvSpPr>
        <p:spPr>
          <a:xfrm>
            <a:off x="8686800" y="6488668"/>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4</a:t>
            </a:fld>
            <a:endParaRPr lang="en-US" sz="1200" dirty="0">
              <a:solidFill>
                <a:schemeClr val="bg1"/>
              </a:solidFill>
            </a:endParaRPr>
          </a:p>
        </p:txBody>
      </p:sp>
      <p:pic>
        <p:nvPicPr>
          <p:cNvPr id="6" name="Picture 3" descr="N:\Park Ridge\090092\Water\Images\Resident DVD\2008-09-13 Flood\IMGP4035.JPG"/>
          <p:cNvPicPr>
            <a:picLocks noChangeAspect="1" noChangeArrowheads="1"/>
          </p:cNvPicPr>
          <p:nvPr/>
        </p:nvPicPr>
        <p:blipFill>
          <a:blip r:embed="rId2" cstate="print"/>
          <a:srcRect/>
          <a:stretch>
            <a:fillRect/>
          </a:stretch>
        </p:blipFill>
        <p:spPr bwMode="auto">
          <a:xfrm>
            <a:off x="5446764" y="3852258"/>
            <a:ext cx="3468636" cy="27749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8915400" cy="898525"/>
          </a:xfrm>
        </p:spPr>
        <p:txBody>
          <a:bodyPr/>
          <a:lstStyle/>
          <a:p>
            <a:pPr algn="ctr"/>
            <a:r>
              <a:rPr lang="en-US" dirty="0" smtClean="0"/>
              <a:t>Stormwater Runoff Volume</a:t>
            </a:r>
            <a:endParaRPr lang="en-US" dirty="0"/>
          </a:p>
        </p:txBody>
      </p:sp>
      <p:sp>
        <p:nvSpPr>
          <p:cNvPr id="3" name="Content Placeholder 2"/>
          <p:cNvSpPr>
            <a:spLocks noGrp="1"/>
          </p:cNvSpPr>
          <p:nvPr>
            <p:ph idx="1"/>
          </p:nvPr>
        </p:nvSpPr>
        <p:spPr>
          <a:xfrm>
            <a:off x="228600" y="1371600"/>
            <a:ext cx="8686800" cy="4724400"/>
          </a:xfrm>
        </p:spPr>
        <p:txBody>
          <a:bodyPr/>
          <a:lstStyle/>
          <a:p>
            <a:pPr>
              <a:buClr>
                <a:schemeClr val="bg1"/>
              </a:buClr>
              <a:buSzPct val="95000"/>
              <a:buFont typeface="Arial" pitchFamily="34" charset="0"/>
              <a:buChar char="•"/>
            </a:pPr>
            <a:r>
              <a:rPr lang="en-US" sz="3200" b="0" dirty="0" smtClean="0"/>
              <a:t>Runoff volume for a typical </a:t>
            </a:r>
          </a:p>
          <a:p>
            <a:pPr marL="0" indent="0">
              <a:buClr>
                <a:schemeClr val="bg1"/>
              </a:buClr>
              <a:buSzPct val="95000"/>
              <a:buNone/>
            </a:pPr>
            <a:r>
              <a:rPr lang="en-US" sz="3200" b="0" dirty="0"/>
              <a:t> </a:t>
            </a:r>
            <a:r>
              <a:rPr lang="en-US" sz="3200" b="0" dirty="0" smtClean="0"/>
              <a:t>   residential lot in Elmhurst  </a:t>
            </a:r>
            <a:endParaRPr lang="en-US" sz="3000" b="0" dirty="0" smtClean="0"/>
          </a:p>
          <a:p>
            <a:pPr lvl="1">
              <a:buClr>
                <a:schemeClr val="bg1"/>
              </a:buClr>
              <a:buSzPct val="95000"/>
              <a:buFont typeface="Arial" pitchFamily="34" charset="0"/>
              <a:buChar char="•"/>
            </a:pPr>
            <a:r>
              <a:rPr lang="en-US" sz="3000" b="0" dirty="0" smtClean="0"/>
              <a:t>0.20-acre </a:t>
            </a:r>
            <a:r>
              <a:rPr lang="en-US" sz="3000" b="0" dirty="0" smtClean="0"/>
              <a:t>lot (8,712 ft</a:t>
            </a:r>
            <a:r>
              <a:rPr lang="en-US" sz="3000" b="0" baseline="30000" dirty="0" smtClean="0"/>
              <a:t>2</a:t>
            </a:r>
            <a:r>
              <a:rPr lang="en-US" sz="3000" b="0" dirty="0" smtClean="0"/>
              <a:t>)</a:t>
            </a:r>
            <a:endParaRPr lang="en-US" sz="3000" b="0" dirty="0" smtClean="0"/>
          </a:p>
          <a:p>
            <a:pPr lvl="1">
              <a:buClr>
                <a:schemeClr val="bg1"/>
              </a:buClr>
              <a:buSzPct val="95000"/>
              <a:buFont typeface="Arial" pitchFamily="34" charset="0"/>
              <a:buChar char="•"/>
            </a:pPr>
            <a:r>
              <a:rPr lang="en-US" sz="3000" b="0" dirty="0" smtClean="0"/>
              <a:t>40% impervious coverage</a:t>
            </a:r>
          </a:p>
        </p:txBody>
      </p:sp>
      <p:pic>
        <p:nvPicPr>
          <p:cNvPr id="1026" name="Picture 2" descr="http://s0.geograph.org.uk/photos/50/57/505789_9f0f39cf.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194" y="1406013"/>
            <a:ext cx="3806206" cy="28665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3507191369"/>
              </p:ext>
            </p:extLst>
          </p:nvPr>
        </p:nvGraphicFramePr>
        <p:xfrm>
          <a:off x="1028699" y="4580363"/>
          <a:ext cx="6705601" cy="1908305"/>
        </p:xfrm>
        <a:graphic>
          <a:graphicData uri="http://schemas.openxmlformats.org/drawingml/2006/table">
            <a:tbl>
              <a:tblPr firstRow="1" bandRow="1">
                <a:tableStyleId>{5C22544A-7EE6-4342-B048-85BDC9FD1C3A}</a:tableStyleId>
              </a:tblPr>
              <a:tblGrid>
                <a:gridCol w="1564640"/>
                <a:gridCol w="1309189"/>
                <a:gridCol w="1915886"/>
                <a:gridCol w="1915886"/>
              </a:tblGrid>
              <a:tr h="468413">
                <a:tc rowSpan="2">
                  <a:txBody>
                    <a:bodyPr/>
                    <a:lstStyle/>
                    <a:p>
                      <a:pPr algn="ctr"/>
                      <a:r>
                        <a:rPr lang="en-US" sz="2000" dirty="0" smtClean="0">
                          <a:solidFill>
                            <a:schemeClr val="tx1"/>
                          </a:solidFill>
                        </a:rPr>
                        <a:t>Storm Event</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2000" dirty="0" smtClean="0">
                          <a:solidFill>
                            <a:schemeClr val="tx1"/>
                          </a:solidFill>
                        </a:rPr>
                        <a:t>Stormwater</a:t>
                      </a:r>
                      <a:r>
                        <a:rPr lang="en-US" sz="2000" baseline="0" dirty="0" smtClean="0">
                          <a:solidFill>
                            <a:schemeClr val="tx1"/>
                          </a:solidFill>
                        </a:rPr>
                        <a:t> Runoff </a:t>
                      </a:r>
                      <a:r>
                        <a:rPr lang="en-US" sz="2000" baseline="0" dirty="0" smtClean="0">
                          <a:solidFill>
                            <a:schemeClr val="tx1"/>
                          </a:solidFill>
                        </a:rPr>
                        <a:t>Volume</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8413">
                <a:tc vMerge="1">
                  <a:txBody>
                    <a:bodyPr/>
                    <a:lstStyle/>
                    <a:p>
                      <a:endParaRPr lang="en-US"/>
                    </a:p>
                  </a:txBody>
                  <a:tcPr/>
                </a:tc>
                <a:tc>
                  <a:txBody>
                    <a:bodyPr/>
                    <a:lstStyle/>
                    <a:p>
                      <a:pPr algn="ctr"/>
                      <a:r>
                        <a:rPr lang="en-US" sz="2000" b="1" dirty="0" smtClean="0">
                          <a:solidFill>
                            <a:schemeClr val="tx1"/>
                          </a:solidFill>
                        </a:rPr>
                        <a:t>Gallons</a:t>
                      </a:r>
                      <a:endParaRPr 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000" b="1" dirty="0" smtClean="0">
                          <a:solidFill>
                            <a:schemeClr val="tx1"/>
                          </a:solidFill>
                        </a:rPr>
                        <a:t>Rain Barrels*</a:t>
                      </a:r>
                      <a:endParaRPr 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000" b="1" dirty="0" smtClean="0">
                          <a:solidFill>
                            <a:schemeClr val="tx1"/>
                          </a:solidFill>
                        </a:rPr>
                        <a:t>Acre-Feet</a:t>
                      </a:r>
                      <a:endParaRPr 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496802">
                <a:tc>
                  <a:txBody>
                    <a:bodyPr/>
                    <a:lstStyle/>
                    <a:p>
                      <a:pPr algn="ctr"/>
                      <a:r>
                        <a:rPr lang="en-US" sz="2000" dirty="0" smtClean="0">
                          <a:solidFill>
                            <a:schemeClr val="tx1"/>
                          </a:solidFill>
                        </a:rPr>
                        <a:t>July 2010</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tx1"/>
                          </a:solidFill>
                        </a:rPr>
                        <a:t>28,349</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tx1"/>
                          </a:solidFill>
                        </a:rPr>
                        <a:t>515</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tx1"/>
                          </a:solidFill>
                        </a:rPr>
                        <a:t>0.087</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4677">
                <a:tc>
                  <a:txBody>
                    <a:bodyPr/>
                    <a:lstStyle/>
                    <a:p>
                      <a:pPr algn="ctr"/>
                      <a:r>
                        <a:rPr lang="en-US" sz="2000" dirty="0" smtClean="0">
                          <a:solidFill>
                            <a:schemeClr val="tx1"/>
                          </a:solidFill>
                        </a:rPr>
                        <a:t>April 2013</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tx1"/>
                          </a:solidFill>
                        </a:rPr>
                        <a:t>30,304</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tx1"/>
                          </a:solidFill>
                        </a:rPr>
                        <a:t>551</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tx1"/>
                          </a:solidFill>
                        </a:rPr>
                        <a:t>0.093</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8686800" y="6488668"/>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5</a:t>
            </a:fld>
            <a:endParaRPr lang="en-US" sz="1200" dirty="0">
              <a:solidFill>
                <a:schemeClr val="bg1"/>
              </a:solidFill>
            </a:endParaRPr>
          </a:p>
        </p:txBody>
      </p:sp>
      <p:sp>
        <p:nvSpPr>
          <p:cNvPr id="5" name="TextBox 4"/>
          <p:cNvSpPr txBox="1"/>
          <p:nvPr/>
        </p:nvSpPr>
        <p:spPr>
          <a:xfrm>
            <a:off x="1219200" y="6488668"/>
            <a:ext cx="6324600" cy="307777"/>
          </a:xfrm>
          <a:prstGeom prst="rect">
            <a:avLst/>
          </a:prstGeom>
          <a:noFill/>
        </p:spPr>
        <p:txBody>
          <a:bodyPr wrap="square" rtlCol="0">
            <a:spAutoFit/>
          </a:bodyPr>
          <a:lstStyle/>
          <a:p>
            <a:r>
              <a:rPr lang="en-US" sz="1400" dirty="0" smtClean="0">
                <a:solidFill>
                  <a:schemeClr val="bg1"/>
                </a:solidFill>
              </a:rPr>
              <a:t>*Rain Barrel is 55 gallons</a:t>
            </a:r>
            <a:endParaRPr lang="en-US" sz="1400" dirty="0">
              <a:solidFill>
                <a:schemeClr val="bg1"/>
              </a:solidFill>
            </a:endParaRPr>
          </a:p>
        </p:txBody>
      </p:sp>
    </p:spTree>
    <p:extLst>
      <p:ext uri="{BB962C8B-B14F-4D97-AF65-F5344CB8AC3E}">
        <p14:creationId xmlns:p14="http://schemas.microsoft.com/office/powerpoint/2010/main" val="2082625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898525"/>
          </a:xfrm>
        </p:spPr>
        <p:txBody>
          <a:bodyPr/>
          <a:lstStyle/>
          <a:p>
            <a:pPr algn="ctr"/>
            <a:r>
              <a:rPr lang="en-US" dirty="0" smtClean="0"/>
              <a:t>April 18, 2013 Storm Event</a:t>
            </a:r>
            <a:endParaRPr lang="en-US" dirty="0"/>
          </a:p>
        </p:txBody>
      </p:sp>
      <p:pic>
        <p:nvPicPr>
          <p:cNvPr id="4" name="Picture 3" descr="N:\Flooding 4-18-13\Elmhurst\Elmhurst - Spring and Jackson 5.JPG"/>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6646605" cy="5029200"/>
          </a:xfrm>
          <a:prstGeom prst="rect">
            <a:avLst/>
          </a:prstGeom>
          <a:noFill/>
          <a:ln>
            <a:noFill/>
          </a:ln>
        </p:spPr>
      </p:pic>
      <p:sp>
        <p:nvSpPr>
          <p:cNvPr id="5" name="TextBox 4"/>
          <p:cNvSpPr txBox="1"/>
          <p:nvPr/>
        </p:nvSpPr>
        <p:spPr>
          <a:xfrm>
            <a:off x="1066800" y="6324600"/>
            <a:ext cx="6418005" cy="461665"/>
          </a:xfrm>
          <a:prstGeom prst="rect">
            <a:avLst/>
          </a:prstGeom>
          <a:noFill/>
        </p:spPr>
        <p:txBody>
          <a:bodyPr wrap="square" rtlCol="0">
            <a:spAutoFit/>
          </a:bodyPr>
          <a:lstStyle/>
          <a:p>
            <a:pPr algn="ctr"/>
            <a:r>
              <a:rPr lang="en-US" sz="2400" dirty="0" smtClean="0">
                <a:solidFill>
                  <a:schemeClr val="bg1"/>
                </a:solidFill>
              </a:rPr>
              <a:t>Southwest Elmhurst</a:t>
            </a:r>
            <a:endParaRPr lang="en-US" sz="2400" dirty="0">
              <a:solidFill>
                <a:schemeClr val="bg1"/>
              </a:solidFill>
            </a:endParaRPr>
          </a:p>
        </p:txBody>
      </p:sp>
      <p:sp>
        <p:nvSpPr>
          <p:cNvPr id="6" name="TextBox 5"/>
          <p:cNvSpPr txBox="1"/>
          <p:nvPr/>
        </p:nvSpPr>
        <p:spPr>
          <a:xfrm>
            <a:off x="8686800" y="6488668"/>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6</a:t>
            </a:fld>
            <a:endParaRPr lang="en-US" sz="1200" dirty="0">
              <a:solidFill>
                <a:schemeClr val="bg1"/>
              </a:solidFill>
            </a:endParaRPr>
          </a:p>
        </p:txBody>
      </p:sp>
    </p:spTree>
    <p:extLst>
      <p:ext uri="{BB962C8B-B14F-4D97-AF65-F5344CB8AC3E}">
        <p14:creationId xmlns:p14="http://schemas.microsoft.com/office/powerpoint/2010/main" val="2426168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898525"/>
          </a:xfrm>
        </p:spPr>
        <p:txBody>
          <a:bodyPr/>
          <a:lstStyle/>
          <a:p>
            <a:pPr algn="ctr"/>
            <a:r>
              <a:rPr lang="en-US" dirty="0" smtClean="0"/>
              <a:t>April 18, 2013 Storm Event</a:t>
            </a:r>
            <a:endParaRPr lang="en-US" dirty="0"/>
          </a:p>
        </p:txBody>
      </p:sp>
      <p:sp>
        <p:nvSpPr>
          <p:cNvPr id="5" name="TextBox 4"/>
          <p:cNvSpPr txBox="1"/>
          <p:nvPr/>
        </p:nvSpPr>
        <p:spPr>
          <a:xfrm>
            <a:off x="1066800" y="6324600"/>
            <a:ext cx="6418005" cy="461665"/>
          </a:xfrm>
          <a:prstGeom prst="rect">
            <a:avLst/>
          </a:prstGeom>
          <a:noFill/>
        </p:spPr>
        <p:txBody>
          <a:bodyPr wrap="square" rtlCol="0">
            <a:spAutoFit/>
          </a:bodyPr>
          <a:lstStyle/>
          <a:p>
            <a:pPr algn="ctr"/>
            <a:r>
              <a:rPr lang="en-US" sz="2400" dirty="0" smtClean="0">
                <a:solidFill>
                  <a:schemeClr val="bg1"/>
                </a:solidFill>
              </a:rPr>
              <a:t>Southwest Elmhurst</a:t>
            </a:r>
            <a:endParaRPr lang="en-US" sz="2400" dirty="0">
              <a:solidFill>
                <a:schemeClr val="bg1"/>
              </a:solidFill>
            </a:endParaRPr>
          </a:p>
        </p:txBody>
      </p:sp>
      <p:pic>
        <p:nvPicPr>
          <p:cNvPr id="3074" name="Picture 2" descr="N:\Flooding 4-18-13\Elmhurst\Elmhurst - McKinley and Swain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880" y="1328158"/>
            <a:ext cx="6661923" cy="49964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86800" y="6504801"/>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7</a:t>
            </a:fld>
            <a:endParaRPr lang="en-US" sz="1200" dirty="0">
              <a:solidFill>
                <a:schemeClr val="bg1"/>
              </a:solidFill>
            </a:endParaRPr>
          </a:p>
        </p:txBody>
      </p:sp>
    </p:spTree>
    <p:extLst>
      <p:ext uri="{BB962C8B-B14F-4D97-AF65-F5344CB8AC3E}">
        <p14:creationId xmlns:p14="http://schemas.microsoft.com/office/powerpoint/2010/main" val="3778287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898525"/>
          </a:xfrm>
        </p:spPr>
        <p:txBody>
          <a:bodyPr/>
          <a:lstStyle/>
          <a:p>
            <a:pPr algn="ctr"/>
            <a:r>
              <a:rPr lang="en-US" dirty="0" smtClean="0"/>
              <a:t>April 18, 2013 Storm Event</a:t>
            </a:r>
            <a:endParaRPr lang="en-US" dirty="0"/>
          </a:p>
        </p:txBody>
      </p:sp>
      <p:sp>
        <p:nvSpPr>
          <p:cNvPr id="5" name="TextBox 4"/>
          <p:cNvSpPr txBox="1"/>
          <p:nvPr/>
        </p:nvSpPr>
        <p:spPr>
          <a:xfrm>
            <a:off x="1143000" y="6273648"/>
            <a:ext cx="6418005" cy="461665"/>
          </a:xfrm>
          <a:prstGeom prst="rect">
            <a:avLst/>
          </a:prstGeom>
          <a:noFill/>
        </p:spPr>
        <p:txBody>
          <a:bodyPr wrap="square" rtlCol="0">
            <a:spAutoFit/>
          </a:bodyPr>
          <a:lstStyle/>
          <a:p>
            <a:pPr algn="ctr"/>
            <a:r>
              <a:rPr lang="en-US" sz="2400" dirty="0" smtClean="0">
                <a:solidFill>
                  <a:schemeClr val="bg1"/>
                </a:solidFill>
              </a:rPr>
              <a:t>Geneva Avenue</a:t>
            </a:r>
            <a:endParaRPr lang="en-US" sz="2400" dirty="0">
              <a:solidFill>
                <a:schemeClr val="bg1"/>
              </a:solidFill>
            </a:endParaRPr>
          </a:p>
        </p:txBody>
      </p:sp>
      <p:pic>
        <p:nvPicPr>
          <p:cNvPr id="6" name="Picture 2" descr="N:\Flooding 4-18-13\Elmhurst\Elmhurst\IMG_01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371599"/>
            <a:ext cx="6629400" cy="49515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686800" y="6488668"/>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8</a:t>
            </a:fld>
            <a:endParaRPr lang="en-US" sz="1200" dirty="0">
              <a:solidFill>
                <a:schemeClr val="bg1"/>
              </a:solidFill>
            </a:endParaRPr>
          </a:p>
        </p:txBody>
      </p:sp>
    </p:spTree>
    <p:extLst>
      <p:ext uri="{BB962C8B-B14F-4D97-AF65-F5344CB8AC3E}">
        <p14:creationId xmlns:p14="http://schemas.microsoft.com/office/powerpoint/2010/main" val="4046891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898525"/>
          </a:xfrm>
        </p:spPr>
        <p:txBody>
          <a:bodyPr/>
          <a:lstStyle/>
          <a:p>
            <a:pPr algn="ctr"/>
            <a:r>
              <a:rPr lang="en-US" dirty="0" smtClean="0"/>
              <a:t>April 18, 2013 Storm Event</a:t>
            </a:r>
            <a:endParaRPr lang="en-US" dirty="0"/>
          </a:p>
        </p:txBody>
      </p:sp>
      <p:sp>
        <p:nvSpPr>
          <p:cNvPr id="5" name="TextBox 4"/>
          <p:cNvSpPr txBox="1"/>
          <p:nvPr/>
        </p:nvSpPr>
        <p:spPr>
          <a:xfrm>
            <a:off x="1143000" y="6273648"/>
            <a:ext cx="6418005" cy="461665"/>
          </a:xfrm>
          <a:prstGeom prst="rect">
            <a:avLst/>
          </a:prstGeom>
          <a:noFill/>
        </p:spPr>
        <p:txBody>
          <a:bodyPr wrap="square" rtlCol="0">
            <a:spAutoFit/>
          </a:bodyPr>
          <a:lstStyle/>
          <a:p>
            <a:pPr algn="ctr"/>
            <a:r>
              <a:rPr lang="en-US" sz="2400" dirty="0" smtClean="0">
                <a:solidFill>
                  <a:schemeClr val="bg1"/>
                </a:solidFill>
              </a:rPr>
              <a:t>East End Park</a:t>
            </a:r>
            <a:endParaRPr lang="en-US" sz="2400" dirty="0">
              <a:solidFill>
                <a:schemeClr val="bg1"/>
              </a:solidFill>
            </a:endParaRPr>
          </a:p>
        </p:txBody>
      </p:sp>
      <p:pic>
        <p:nvPicPr>
          <p:cNvPr id="2050" name="Picture 2" descr="N:\Flooding 4-18-13\Elmhurst\Elmhurst\IMG_01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197077"/>
            <a:ext cx="6796731" cy="50765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86800" y="6488668"/>
            <a:ext cx="457200" cy="276999"/>
          </a:xfrm>
          <a:prstGeom prst="rect">
            <a:avLst/>
          </a:prstGeom>
          <a:noFill/>
        </p:spPr>
        <p:txBody>
          <a:bodyPr wrap="square" rtlCol="0">
            <a:spAutoFit/>
          </a:bodyPr>
          <a:lstStyle/>
          <a:p>
            <a:pPr algn="r"/>
            <a:fld id="{A998B468-4CBD-4FBD-8BE7-4C71C17CBC4E}" type="slidenum">
              <a:rPr lang="en-US" sz="1200" smtClean="0">
                <a:solidFill>
                  <a:schemeClr val="bg1"/>
                </a:solidFill>
              </a:rPr>
              <a:pPr algn="r"/>
              <a:t>9</a:t>
            </a:fld>
            <a:endParaRPr lang="en-US" sz="1200" dirty="0">
              <a:solidFill>
                <a:schemeClr val="bg1"/>
              </a:solidFill>
            </a:endParaRPr>
          </a:p>
        </p:txBody>
      </p:sp>
    </p:spTree>
    <p:extLst>
      <p:ext uri="{BB962C8B-B14F-4D97-AF65-F5344CB8AC3E}">
        <p14:creationId xmlns:p14="http://schemas.microsoft.com/office/powerpoint/2010/main" val="225754035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90618</TotalTime>
  <Words>897</Words>
  <Application>Microsoft Office PowerPoint</Application>
  <PresentationFormat>On-screen Show (4:3)</PresentationFormat>
  <Paragraphs>213</Paragraphs>
  <Slides>28</Slides>
  <Notes>7</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Default Design</vt:lpstr>
      <vt:lpstr>PowerPoint Presentation</vt:lpstr>
      <vt:lpstr>Creation of Flood Storage</vt:lpstr>
      <vt:lpstr>Study Background</vt:lpstr>
      <vt:lpstr>Flood Storage Volume</vt:lpstr>
      <vt:lpstr>Stormwater Runoff Volume</vt:lpstr>
      <vt:lpstr>April 18, 2013 Storm Event</vt:lpstr>
      <vt:lpstr>April 18, 2013 Storm Event</vt:lpstr>
      <vt:lpstr>April 18, 2013 Storm Event</vt:lpstr>
      <vt:lpstr>April 18, 2013 Storm Event</vt:lpstr>
      <vt:lpstr>Stormwater Detention Requirements </vt:lpstr>
      <vt:lpstr>Stormwater Detention Requirements</vt:lpstr>
      <vt:lpstr>School / Stormwater Example Washington Junior High - Naperville</vt:lpstr>
      <vt:lpstr>Park / Stormwater Example Naperville Park District</vt:lpstr>
      <vt:lpstr>Existing Drainage Patterns – SW Elmhurst</vt:lpstr>
      <vt:lpstr>Proposed Drainage Patterns – SW Elmhurst</vt:lpstr>
      <vt:lpstr>Summary of Elmhurst Study Areas </vt:lpstr>
      <vt:lpstr>Southwest Study Area (North Side)  XP-SWMM Simulated July 2010 Inundation Area</vt:lpstr>
      <vt:lpstr>Pine Street Study Area  XP-SWMM Simulated July 2010 Inundation Area</vt:lpstr>
      <vt:lpstr>Brynhaven Subdivision  XP-SWMM Simulated July 2010 Inundation Area</vt:lpstr>
      <vt:lpstr>Geneva Avenue Study Area  XP-SWMM Simulated July 2010 Inundation Area</vt:lpstr>
      <vt:lpstr>Seminole Avenue Study Area  XP-SWMM Simulated July 2010 Inundation Area</vt:lpstr>
      <vt:lpstr>Creation of Flood Storage Volume</vt:lpstr>
      <vt:lpstr>Conceptual Facility Improvement Plans</vt:lpstr>
      <vt:lpstr>Dual-Purpose Facility Example  Pottawattomie Park – Tinley Park (2003)</vt:lpstr>
      <vt:lpstr>Dual-Purpose Facility Example  Whytegate Park – Lincolnshire (1990)</vt:lpstr>
      <vt:lpstr>Dual-Purpose Facility Example  Old Mill Park – Lincolnshire (1992)</vt:lpstr>
      <vt:lpstr>Dual-Purpose Facility Example  Lions Park – Bensenville (1993)</vt:lpstr>
      <vt:lpstr>Dual-Purpose Facility Example  Washington Park – Downers Grove (2010)</vt:lpstr>
    </vt:vector>
  </TitlesOfParts>
  <Company>RJN Group,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Joan K</dc:creator>
  <cp:lastModifiedBy>Luke Sherry</cp:lastModifiedBy>
  <cp:revision>478</cp:revision>
  <cp:lastPrinted>2013-08-14T21:29:45Z</cp:lastPrinted>
  <dcterms:created xsi:type="dcterms:W3CDTF">2006-01-13T13:46:29Z</dcterms:created>
  <dcterms:modified xsi:type="dcterms:W3CDTF">2013-08-14T22:32:23Z</dcterms:modified>
</cp:coreProperties>
</file>