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0" r:id="rId5"/>
    <p:sldId id="262" r:id="rId6"/>
    <p:sldId id="257" r:id="rId7"/>
    <p:sldId id="261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35E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8D34-1002-47B2-A65D-3590316B1A3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A2-9D18-41B2-93BC-E2C464BC4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2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8D34-1002-47B2-A65D-3590316B1A3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A2-9D18-41B2-93BC-E2C464BC4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1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8D34-1002-47B2-A65D-3590316B1A3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A2-9D18-41B2-93BC-E2C464BC4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7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8D34-1002-47B2-A65D-3590316B1A3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A2-9D18-41B2-93BC-E2C464BC4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4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8D34-1002-47B2-A65D-3590316B1A3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A2-9D18-41B2-93BC-E2C464BC4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6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8D34-1002-47B2-A65D-3590316B1A3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A2-9D18-41B2-93BC-E2C464BC4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1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8D34-1002-47B2-A65D-3590316B1A3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A2-9D18-41B2-93BC-E2C464BC4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8D34-1002-47B2-A65D-3590316B1A3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A2-9D18-41B2-93BC-E2C464BC4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8D34-1002-47B2-A65D-3590316B1A3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A2-9D18-41B2-93BC-E2C464BC4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8D34-1002-47B2-A65D-3590316B1A3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A2-9D18-41B2-93BC-E2C464BC4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2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8D34-1002-47B2-A65D-3590316B1A3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A2-9D18-41B2-93BC-E2C464BC4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3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08D34-1002-47B2-A65D-3590316B1A3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89A2-9D18-41B2-93BC-E2C464BC4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6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0480" y="5351463"/>
            <a:ext cx="3764280" cy="1506537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Reconsideration of</a:t>
            </a:r>
            <a:br>
              <a:rPr lang="en-US" dirty="0" smtClean="0"/>
            </a:br>
            <a:r>
              <a:rPr lang="en-US" dirty="0"/>
              <a:t>York </a:t>
            </a:r>
            <a:r>
              <a:rPr lang="en-US" dirty="0" smtClean="0"/>
              <a:t>Commons - East Lobe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" y="1542473"/>
            <a:ext cx="5022273" cy="3728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18884"/>
            <a:ext cx="5171302" cy="3887231"/>
          </a:xfrm>
          <a:prstGeom prst="rect">
            <a:avLst/>
          </a:prstGeom>
        </p:spPr>
      </p:pic>
      <p:pic>
        <p:nvPicPr>
          <p:cNvPr id="9" name="Picture 32" descr="v3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45084"/>
            <a:ext cx="7350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30480" y="6091238"/>
            <a:ext cx="391668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+mj-lt"/>
              </a:rPr>
              <a:t>Presented by V3 Companies</a:t>
            </a:r>
          </a:p>
          <a:p>
            <a:pPr algn="ctr" eaLnBrk="1" hangingPunct="1"/>
            <a:r>
              <a:rPr lang="en-US" altLang="en-US" sz="1400" dirty="0" smtClean="0">
                <a:latin typeface="+mj-lt"/>
              </a:rPr>
              <a:t>Greg Wolterstorff, P.E</a:t>
            </a:r>
            <a:r>
              <a:rPr lang="en-US" altLang="en-US" sz="1400" dirty="0">
                <a:latin typeface="+mj-lt"/>
              </a:rPr>
              <a:t>.</a:t>
            </a:r>
            <a:endParaRPr lang="en-US" altLang="en-US" sz="1400" dirty="0"/>
          </a:p>
        </p:txBody>
      </p:sp>
      <p:pic>
        <p:nvPicPr>
          <p:cNvPr id="1026" name="847F457C-9DBA-41FB-A657-655505380665" descr="BED4BB4B-EF16-495F-8C5E-DCD1171A181B@ep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5356162"/>
            <a:ext cx="2009775" cy="9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5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13928"/>
            <a:ext cx="569976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West Lobe &amp; Both Lobes Cost 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024664"/>
              </p:ext>
            </p:extLst>
          </p:nvPr>
        </p:nvGraphicFramePr>
        <p:xfrm>
          <a:off x="685800" y="533400"/>
          <a:ext cx="7543800" cy="4688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  <a:gridCol w="1790700"/>
                <a:gridCol w="1885950"/>
                <a:gridCol w="1885950"/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Proposed </a:t>
                      </a:r>
                      <a:r>
                        <a:rPr lang="en-US" sz="1400" dirty="0">
                          <a:effectLst/>
                        </a:rPr>
                        <a:t>Alternative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Estimated Cost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Homes Removed from 100-Year Flood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Cost Per Home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24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York </a:t>
                      </a:r>
                      <a:r>
                        <a:rPr lang="en-US" sz="1200" dirty="0">
                          <a:effectLst/>
                        </a:rPr>
                        <a:t>Commons – </a:t>
                      </a:r>
                      <a:r>
                        <a:rPr lang="en-US" sz="1200" dirty="0" smtClean="0">
                          <a:effectLst/>
                        </a:rPr>
                        <a:t>West Lobe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Sewer Expansion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Pump Expansion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Compensatory Storage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$22.3</a:t>
                      </a: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 million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$26.9 million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222*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$100,500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To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$121,200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York</a:t>
                      </a:r>
                      <a:r>
                        <a:rPr lang="en-US" sz="1200" baseline="0" dirty="0" smtClean="0">
                          <a:effectLst/>
                        </a:rPr>
                        <a:t> Commons – Both Lobes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</a:rPr>
                        <a:t>Sewer Expansion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</a:rPr>
                        <a:t>Pump Expansion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</a:rPr>
                        <a:t>Compensatory Storage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$21.0 million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$22.1 million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222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$94,600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$99,600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York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Commons – East Lobe Only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$1.8 million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$128,500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York Commons – West Lobe Only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$1.4 million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38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$36,800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2" descr="v3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56287"/>
            <a:ext cx="7350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847F457C-9DBA-41FB-A657-655505380665" descr="BED4BB4B-EF16-495F-8C5E-DCD1171A181B@ep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67363"/>
            <a:ext cx="2009775" cy="9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278627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Homes Removed - 38 Crescent, 52 Washington, 87 Swain/</a:t>
            </a:r>
            <a:r>
              <a:rPr lang="en-US" sz="1200" dirty="0" err="1" smtClean="0"/>
              <a:t>Vallette</a:t>
            </a:r>
            <a:r>
              <a:rPr lang="en-US" sz="1200" dirty="0" smtClean="0"/>
              <a:t>, 45 Saylor/Jackson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7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13928"/>
            <a:ext cx="569976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Madison School Cost 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05136"/>
              </p:ext>
            </p:extLst>
          </p:nvPr>
        </p:nvGraphicFramePr>
        <p:xfrm>
          <a:off x="685800" y="533400"/>
          <a:ext cx="7543800" cy="5013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  <a:gridCol w="1790700"/>
                <a:gridCol w="1885950"/>
                <a:gridCol w="1885950"/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Proposed </a:t>
                      </a:r>
                      <a:r>
                        <a:rPr lang="en-US" sz="1400" dirty="0">
                          <a:effectLst/>
                        </a:rPr>
                        <a:t>Alternative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Estimated Cost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Homes Removed from 100-Year Flood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Cost Per Home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93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York </a:t>
                      </a:r>
                      <a:r>
                        <a:rPr lang="en-US" sz="1200" dirty="0">
                          <a:effectLst/>
                        </a:rPr>
                        <a:t>Commons – </a:t>
                      </a:r>
                      <a:r>
                        <a:rPr lang="en-US" sz="1200" dirty="0" smtClean="0">
                          <a:effectLst/>
                        </a:rPr>
                        <a:t>West Lobe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Sewer Expansion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Pump Expansion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Compensatory Storage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$22.3</a:t>
                      </a: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 million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$26.9 million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222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$100,500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To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$121,200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93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York </a:t>
                      </a:r>
                      <a:r>
                        <a:rPr lang="en-US" sz="1200" dirty="0">
                          <a:effectLst/>
                        </a:rPr>
                        <a:t>Commons – </a:t>
                      </a:r>
                      <a:r>
                        <a:rPr lang="en-US" sz="1200" dirty="0" smtClean="0">
                          <a:effectLst/>
                        </a:rPr>
                        <a:t>West Lobe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Sewer Expansion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Pump Expansion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Compensatory Storage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Madison</a:t>
                      </a:r>
                      <a:r>
                        <a:rPr lang="en-US" sz="1200" baseline="0" dirty="0" smtClean="0">
                          <a:effectLst/>
                        </a:rPr>
                        <a:t> School</a:t>
                      </a:r>
                      <a:endParaRPr lang="en-US" sz="12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$22.8 million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$27.2 million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222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$102,700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$122,500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</a:tr>
              <a:tr h="7293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York</a:t>
                      </a:r>
                      <a:r>
                        <a:rPr lang="en-US" sz="1200" baseline="0" dirty="0" smtClean="0">
                          <a:effectLst/>
                        </a:rPr>
                        <a:t> Commons – Both Lobes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</a:rPr>
                        <a:t>Sewer Expansion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</a:rPr>
                        <a:t>Pump Expansion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</a:rPr>
                        <a:t>Compensatory Storage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$21.0 million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$22.1 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million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222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$94,600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$99,600</a:t>
                      </a: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York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Commons – Both Lobes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Sewer Expansion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Pump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Expansion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Compensatory Storage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Madison School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$22.1 million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$23.1 million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222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99,500</a:t>
                      </a:r>
                      <a:endParaRPr lang="en-US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To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104,000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2" descr="v3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56287"/>
            <a:ext cx="7350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847F457C-9DBA-41FB-A657-655505380665" descr="BED4BB4B-EF16-495F-8C5E-DCD1171A181B@ep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67363"/>
            <a:ext cx="2009775" cy="9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6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0480" y="5351463"/>
            <a:ext cx="3764280" cy="1506537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" y="1542473"/>
            <a:ext cx="5022273" cy="3728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18884"/>
            <a:ext cx="5171302" cy="3887231"/>
          </a:xfrm>
          <a:prstGeom prst="rect">
            <a:avLst/>
          </a:prstGeom>
        </p:spPr>
      </p:pic>
      <p:pic>
        <p:nvPicPr>
          <p:cNvPr id="9" name="Picture 32" descr="v3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45084"/>
            <a:ext cx="7350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30480" y="6091238"/>
            <a:ext cx="391668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+mj-lt"/>
              </a:rPr>
              <a:t>Presented by V3 Companies</a:t>
            </a:r>
          </a:p>
          <a:p>
            <a:pPr algn="ctr" eaLnBrk="1" hangingPunct="1"/>
            <a:r>
              <a:rPr lang="en-US" altLang="en-US" sz="1400" dirty="0" smtClean="0">
                <a:latin typeface="+mj-lt"/>
              </a:rPr>
              <a:t>Greg Wolterstorff, P.E</a:t>
            </a:r>
            <a:r>
              <a:rPr lang="en-US" altLang="en-US" sz="1400" dirty="0">
                <a:latin typeface="+mj-lt"/>
              </a:rPr>
              <a:t>.</a:t>
            </a:r>
            <a:endParaRPr lang="en-US" altLang="en-US" sz="1400" dirty="0"/>
          </a:p>
        </p:txBody>
      </p:sp>
      <p:pic>
        <p:nvPicPr>
          <p:cNvPr id="1026" name="847F457C-9DBA-41FB-A657-655505380665" descr="BED4BB4B-EF16-495F-8C5E-DCD1171A181B@ep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5356162"/>
            <a:ext cx="2009775" cy="9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4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" y="0"/>
            <a:ext cx="9093481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959927" y="2438400"/>
            <a:ext cx="1440873" cy="637309"/>
          </a:xfrm>
          <a:custGeom>
            <a:avLst/>
            <a:gdLst>
              <a:gd name="connsiteX0" fmla="*/ 166255 w 1440873"/>
              <a:gd name="connsiteY0" fmla="*/ 600364 h 637309"/>
              <a:gd name="connsiteX1" fmla="*/ 452582 w 1440873"/>
              <a:gd name="connsiteY1" fmla="*/ 637309 h 637309"/>
              <a:gd name="connsiteX2" fmla="*/ 443346 w 1440873"/>
              <a:gd name="connsiteY2" fmla="*/ 498764 h 637309"/>
              <a:gd name="connsiteX3" fmla="*/ 1440873 w 1440873"/>
              <a:gd name="connsiteY3" fmla="*/ 452582 h 637309"/>
              <a:gd name="connsiteX4" fmla="*/ 295564 w 1440873"/>
              <a:gd name="connsiteY4" fmla="*/ 0 h 637309"/>
              <a:gd name="connsiteX5" fmla="*/ 295564 w 1440873"/>
              <a:gd name="connsiteY5" fmla="*/ 110836 h 637309"/>
              <a:gd name="connsiteX6" fmla="*/ 0 w 1440873"/>
              <a:gd name="connsiteY6" fmla="*/ 110836 h 637309"/>
              <a:gd name="connsiteX7" fmla="*/ 166255 w 1440873"/>
              <a:gd name="connsiteY7" fmla="*/ 600364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873" h="637309">
                <a:moveTo>
                  <a:pt x="166255" y="600364"/>
                </a:moveTo>
                <a:lnTo>
                  <a:pt x="452582" y="637309"/>
                </a:lnTo>
                <a:lnTo>
                  <a:pt x="443346" y="498764"/>
                </a:lnTo>
                <a:lnTo>
                  <a:pt x="1440873" y="452582"/>
                </a:lnTo>
                <a:lnTo>
                  <a:pt x="295564" y="0"/>
                </a:lnTo>
                <a:lnTo>
                  <a:pt x="295564" y="110836"/>
                </a:lnTo>
                <a:lnTo>
                  <a:pt x="0" y="110836"/>
                </a:lnTo>
                <a:lnTo>
                  <a:pt x="166255" y="600364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29646" y="6308573"/>
            <a:ext cx="23051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CBBEL Comprehensive Flood Plan </a:t>
            </a:r>
          </a:p>
          <a:p>
            <a:r>
              <a:rPr lang="en-US" sz="1200" dirty="0" smtClean="0"/>
              <a:t>Presentation 7/18/2011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39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3105834"/>
            <a:ext cx="2064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Crescent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38 Homes Impacted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7674" y="5029200"/>
            <a:ext cx="2064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Washington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63 Homes Impacted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86000"/>
            <a:ext cx="2064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Vallette</a:t>
            </a:r>
            <a:r>
              <a:rPr lang="en-US" dirty="0" smtClean="0">
                <a:solidFill>
                  <a:srgbClr val="FFFF00"/>
                </a:solidFill>
              </a:rPr>
              <a:t>/Swain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94 Homes Impacted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9646" y="6308573"/>
            <a:ext cx="23051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CBBEL Comprehensive Flood Plan </a:t>
            </a:r>
          </a:p>
          <a:p>
            <a:r>
              <a:rPr lang="en-US" sz="1200" dirty="0" smtClean="0"/>
              <a:t>Presentation 7/18/2011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02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0177" y="2362200"/>
            <a:ext cx="2091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Saylor/Jackson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104 Home Impacted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800600"/>
            <a:ext cx="2064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Spring/Harrison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17 Homes Impacted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9646" y="6308573"/>
            <a:ext cx="23051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CBBEL Comprehensive Flood Plan </a:t>
            </a:r>
          </a:p>
          <a:p>
            <a:r>
              <a:rPr lang="en-US" sz="1200" dirty="0" smtClean="0"/>
              <a:t>Presentation 7/18/2011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28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7129"/>
            <a:ext cx="9144000" cy="6843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6598" y="1642084"/>
            <a:ext cx="2431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Crescent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All 38 Homes Removed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100-Yr Depth 19” Lower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2926" y="5029200"/>
            <a:ext cx="2995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Washington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0 of 63 Homes Removed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100-Year Depth – 0.84” Lower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293" y="1965250"/>
            <a:ext cx="2774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Vallette</a:t>
            </a:r>
            <a:r>
              <a:rPr lang="en-US" dirty="0" smtClean="0">
                <a:solidFill>
                  <a:srgbClr val="FFFF00"/>
                </a:solidFill>
              </a:rPr>
              <a:t>/Swain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0 of 94 Homes Removed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100-Yr Depth – 0.72” Lower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569527" y="3343564"/>
            <a:ext cx="785091" cy="563418"/>
          </a:xfrm>
          <a:custGeom>
            <a:avLst/>
            <a:gdLst>
              <a:gd name="connsiteX0" fmla="*/ 0 w 785091"/>
              <a:gd name="connsiteY0" fmla="*/ 9236 h 563418"/>
              <a:gd name="connsiteX1" fmla="*/ 0 w 785091"/>
              <a:gd name="connsiteY1" fmla="*/ 9236 h 563418"/>
              <a:gd name="connsiteX2" fmla="*/ 581891 w 785091"/>
              <a:gd name="connsiteY2" fmla="*/ 0 h 563418"/>
              <a:gd name="connsiteX3" fmla="*/ 785091 w 785091"/>
              <a:gd name="connsiteY3" fmla="*/ 461818 h 563418"/>
              <a:gd name="connsiteX4" fmla="*/ 646546 w 785091"/>
              <a:gd name="connsiteY4" fmla="*/ 526472 h 563418"/>
              <a:gd name="connsiteX5" fmla="*/ 175491 w 785091"/>
              <a:gd name="connsiteY5" fmla="*/ 563418 h 563418"/>
              <a:gd name="connsiteX6" fmla="*/ 0 w 785091"/>
              <a:gd name="connsiteY6" fmla="*/ 9236 h 56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091" h="563418">
                <a:moveTo>
                  <a:pt x="0" y="9236"/>
                </a:moveTo>
                <a:lnTo>
                  <a:pt x="0" y="9236"/>
                </a:lnTo>
                <a:lnTo>
                  <a:pt x="581891" y="0"/>
                </a:lnTo>
                <a:lnTo>
                  <a:pt x="785091" y="461818"/>
                </a:lnTo>
                <a:lnTo>
                  <a:pt x="646546" y="526472"/>
                </a:lnTo>
                <a:lnTo>
                  <a:pt x="175491" y="563418"/>
                </a:lnTo>
                <a:lnTo>
                  <a:pt x="0" y="9236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2213" y="3962400"/>
            <a:ext cx="1680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York Commons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West Lobe Only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11-Ac Ft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181942"/>
            <a:ext cx="6477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1a 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– Homes Removed from Impact Cost Comparison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809356"/>
              </p:ext>
            </p:extLst>
          </p:nvPr>
        </p:nvGraphicFramePr>
        <p:xfrm>
          <a:off x="611346" y="513047"/>
          <a:ext cx="7543800" cy="5125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48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Proposed </a:t>
                      </a:r>
                      <a:r>
                        <a:rPr lang="en-US" sz="1400" dirty="0">
                          <a:effectLst/>
                        </a:rPr>
                        <a:t>Alternative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Estimated Cost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Homes Removed from 100-Year Flood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Cost Per Home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57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York Commons – Both </a:t>
                      </a:r>
                      <a:r>
                        <a:rPr lang="en-US" sz="1400" dirty="0" smtClean="0">
                          <a:effectLst/>
                        </a:rPr>
                        <a:t>Lobes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$3.2 million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</a:t>
                      </a:r>
                      <a:r>
                        <a:rPr lang="en-US" sz="1400" dirty="0" smtClean="0">
                          <a:effectLst/>
                        </a:rPr>
                        <a:t>61,500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York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Commons – East Lobe Only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$1.8 million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$128,500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</a:tr>
              <a:tr h="8563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York Commons – West Lobe Only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$1.4 million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38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$36,800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Alternative #2A – Pump Capacity (Washington &amp; Saylor/Jackson)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$19.2 million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$192,000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Alternative #4  – Pump Capacity (Swain/</a:t>
                      </a:r>
                      <a:r>
                        <a:rPr lang="en-US" sz="1400" dirty="0" err="1">
                          <a:effectLst/>
                        </a:rPr>
                        <a:t>Vallette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$11.5 million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87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$132,000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2" descr="v3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56287"/>
            <a:ext cx="7350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847F457C-9DBA-41FB-A657-655505380665" descr="BED4BB4B-EF16-495F-8C5E-DCD1171A181B@ep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67363"/>
            <a:ext cx="2009775" cy="9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4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" y="7129"/>
            <a:ext cx="9144000" cy="6843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6598" y="1642084"/>
            <a:ext cx="2431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Crescent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All 38 Homes Removed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100-Yr Depth 19” Lower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8072" y="5029200"/>
            <a:ext cx="2703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Washington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13</a:t>
            </a:r>
            <a:r>
              <a:rPr lang="en-US" dirty="0" smtClean="0">
                <a:solidFill>
                  <a:srgbClr val="FFFF00"/>
                </a:solidFill>
              </a:rPr>
              <a:t> of 63 Homes Removed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100-Year Depth – </a:t>
            </a:r>
            <a:r>
              <a:rPr lang="en-US" dirty="0" smtClean="0">
                <a:solidFill>
                  <a:srgbClr val="FF0000"/>
                </a:solidFill>
              </a:rPr>
              <a:t>8”</a:t>
            </a:r>
            <a:r>
              <a:rPr lang="en-US" dirty="0" smtClean="0">
                <a:solidFill>
                  <a:srgbClr val="FFFF00"/>
                </a:solidFill>
              </a:rPr>
              <a:t> Lower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164" y="1965250"/>
            <a:ext cx="2483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Vallette</a:t>
            </a:r>
            <a:r>
              <a:rPr lang="en-US" dirty="0" smtClean="0">
                <a:solidFill>
                  <a:srgbClr val="FFFF00"/>
                </a:solidFill>
              </a:rPr>
              <a:t>/Swain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 of 94 Homes Removed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100-Yr Depth – </a:t>
            </a:r>
            <a:r>
              <a:rPr lang="en-US" dirty="0" smtClean="0">
                <a:solidFill>
                  <a:srgbClr val="FF0000"/>
                </a:solidFill>
              </a:rPr>
              <a:t>1”</a:t>
            </a:r>
            <a:r>
              <a:rPr lang="en-US" dirty="0" smtClean="0">
                <a:solidFill>
                  <a:srgbClr val="FFFF00"/>
                </a:solidFill>
              </a:rPr>
              <a:t> Lower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569527" y="3343564"/>
            <a:ext cx="785091" cy="563418"/>
          </a:xfrm>
          <a:custGeom>
            <a:avLst/>
            <a:gdLst>
              <a:gd name="connsiteX0" fmla="*/ 0 w 785091"/>
              <a:gd name="connsiteY0" fmla="*/ 9236 h 563418"/>
              <a:gd name="connsiteX1" fmla="*/ 0 w 785091"/>
              <a:gd name="connsiteY1" fmla="*/ 9236 h 563418"/>
              <a:gd name="connsiteX2" fmla="*/ 581891 w 785091"/>
              <a:gd name="connsiteY2" fmla="*/ 0 h 563418"/>
              <a:gd name="connsiteX3" fmla="*/ 785091 w 785091"/>
              <a:gd name="connsiteY3" fmla="*/ 461818 h 563418"/>
              <a:gd name="connsiteX4" fmla="*/ 646546 w 785091"/>
              <a:gd name="connsiteY4" fmla="*/ 526472 h 563418"/>
              <a:gd name="connsiteX5" fmla="*/ 175491 w 785091"/>
              <a:gd name="connsiteY5" fmla="*/ 563418 h 563418"/>
              <a:gd name="connsiteX6" fmla="*/ 0 w 785091"/>
              <a:gd name="connsiteY6" fmla="*/ 9236 h 56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091" h="563418">
                <a:moveTo>
                  <a:pt x="0" y="9236"/>
                </a:moveTo>
                <a:lnTo>
                  <a:pt x="0" y="9236"/>
                </a:lnTo>
                <a:lnTo>
                  <a:pt x="581891" y="0"/>
                </a:lnTo>
                <a:lnTo>
                  <a:pt x="785091" y="461818"/>
                </a:lnTo>
                <a:lnTo>
                  <a:pt x="646546" y="526472"/>
                </a:lnTo>
                <a:lnTo>
                  <a:pt x="175491" y="563418"/>
                </a:lnTo>
                <a:lnTo>
                  <a:pt x="0" y="9236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899564" y="3454400"/>
            <a:ext cx="1560945" cy="609600"/>
          </a:xfrm>
          <a:custGeom>
            <a:avLst/>
            <a:gdLst>
              <a:gd name="connsiteX0" fmla="*/ 18472 w 1560945"/>
              <a:gd name="connsiteY0" fmla="*/ 0 h 609600"/>
              <a:gd name="connsiteX1" fmla="*/ 1560945 w 1560945"/>
              <a:gd name="connsiteY1" fmla="*/ 572655 h 609600"/>
              <a:gd name="connsiteX2" fmla="*/ 0 w 1560945"/>
              <a:gd name="connsiteY2" fmla="*/ 609600 h 609600"/>
              <a:gd name="connsiteX3" fmla="*/ 18472 w 1560945"/>
              <a:gd name="connsiteY3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945" h="609600">
                <a:moveTo>
                  <a:pt x="18472" y="0"/>
                </a:moveTo>
                <a:lnTo>
                  <a:pt x="1560945" y="572655"/>
                </a:lnTo>
                <a:lnTo>
                  <a:pt x="0" y="609600"/>
                </a:lnTo>
                <a:lnTo>
                  <a:pt x="18472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84467" y="4091709"/>
            <a:ext cx="1613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York Commons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Both Lobes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23-Ac Ft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205270"/>
            <a:ext cx="6400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1b 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– Homes Removed from Impact Cost Comparison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056512"/>
              </p:ext>
            </p:extLst>
          </p:nvPr>
        </p:nvGraphicFramePr>
        <p:xfrm>
          <a:off x="596106" y="685800"/>
          <a:ext cx="7543800" cy="5031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48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Proposed </a:t>
                      </a:r>
                      <a:r>
                        <a:rPr lang="en-US" sz="1400" dirty="0">
                          <a:effectLst/>
                        </a:rPr>
                        <a:t>Alternative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Estimated Cost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Homes Removed from 100-Year Flood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Cost Per Home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93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York Commons – Both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Lobes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$3.2 million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52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</a:t>
                      </a:r>
                      <a:r>
                        <a:rPr lang="en-US" sz="1400" dirty="0" smtClean="0">
                          <a:effectLst/>
                        </a:rPr>
                        <a:t>61,500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8142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York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Commons – East Lobe Only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$1.8 million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$128,500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York Commons – West Lobe Only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$1.4 million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38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$36,800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24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Alternative #2A – Pump Capacity (Washington &amp; Saylor/Jackson)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$19.2 million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$192,000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Alternative #4  – Pump Capacity (Swain/</a:t>
                      </a:r>
                      <a:r>
                        <a:rPr lang="en-US" sz="1400" dirty="0" err="1">
                          <a:effectLst/>
                        </a:rPr>
                        <a:t>Vallette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$11.5 million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87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$132,000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2" descr="v3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56287"/>
            <a:ext cx="7350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847F457C-9DBA-41FB-A657-655505380665" descr="BED4BB4B-EF16-495F-8C5E-DCD1171A181B@ep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67363"/>
            <a:ext cx="2009775" cy="9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3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" y="0"/>
            <a:ext cx="9093481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959927" y="2438400"/>
            <a:ext cx="1440873" cy="637309"/>
          </a:xfrm>
          <a:custGeom>
            <a:avLst/>
            <a:gdLst>
              <a:gd name="connsiteX0" fmla="*/ 166255 w 1440873"/>
              <a:gd name="connsiteY0" fmla="*/ 600364 h 637309"/>
              <a:gd name="connsiteX1" fmla="*/ 452582 w 1440873"/>
              <a:gd name="connsiteY1" fmla="*/ 637309 h 637309"/>
              <a:gd name="connsiteX2" fmla="*/ 443346 w 1440873"/>
              <a:gd name="connsiteY2" fmla="*/ 498764 h 637309"/>
              <a:gd name="connsiteX3" fmla="*/ 1440873 w 1440873"/>
              <a:gd name="connsiteY3" fmla="*/ 452582 h 637309"/>
              <a:gd name="connsiteX4" fmla="*/ 295564 w 1440873"/>
              <a:gd name="connsiteY4" fmla="*/ 0 h 637309"/>
              <a:gd name="connsiteX5" fmla="*/ 295564 w 1440873"/>
              <a:gd name="connsiteY5" fmla="*/ 110836 h 637309"/>
              <a:gd name="connsiteX6" fmla="*/ 0 w 1440873"/>
              <a:gd name="connsiteY6" fmla="*/ 110836 h 637309"/>
              <a:gd name="connsiteX7" fmla="*/ 166255 w 1440873"/>
              <a:gd name="connsiteY7" fmla="*/ 600364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873" h="637309">
                <a:moveTo>
                  <a:pt x="166255" y="600364"/>
                </a:moveTo>
                <a:lnTo>
                  <a:pt x="452582" y="637309"/>
                </a:lnTo>
                <a:lnTo>
                  <a:pt x="443346" y="498764"/>
                </a:lnTo>
                <a:lnTo>
                  <a:pt x="1440873" y="452582"/>
                </a:lnTo>
                <a:lnTo>
                  <a:pt x="295564" y="0"/>
                </a:lnTo>
                <a:lnTo>
                  <a:pt x="295564" y="110836"/>
                </a:lnTo>
                <a:lnTo>
                  <a:pt x="0" y="110836"/>
                </a:lnTo>
                <a:lnTo>
                  <a:pt x="166255" y="600364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85800" y="2971800"/>
            <a:ext cx="152400" cy="152400"/>
          </a:xfrm>
          <a:prstGeom prst="ellipse">
            <a:avLst/>
          </a:prstGeom>
          <a:solidFill>
            <a:srgbClr val="FFFF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200" y="2895600"/>
            <a:ext cx="3962400" cy="152400"/>
          </a:xfrm>
          <a:prstGeom prst="line">
            <a:avLst/>
          </a:prstGeom>
          <a:ln w="63500">
            <a:solidFill>
              <a:srgbClr val="35E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0200" y="3048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600200" y="3962400"/>
            <a:ext cx="3200400" cy="76200"/>
          </a:xfrm>
          <a:prstGeom prst="line">
            <a:avLst/>
          </a:prstGeom>
          <a:ln w="63500">
            <a:solidFill>
              <a:srgbClr val="35E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600200" y="4038600"/>
            <a:ext cx="0" cy="457200"/>
          </a:xfrm>
          <a:prstGeom prst="line">
            <a:avLst/>
          </a:prstGeom>
          <a:ln w="63500">
            <a:solidFill>
              <a:srgbClr val="35E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0"/>
          </p:cNvCxnSpPr>
          <p:nvPr/>
        </p:nvCxnSpPr>
        <p:spPr>
          <a:xfrm flipV="1">
            <a:off x="1524000" y="4495800"/>
            <a:ext cx="76200" cy="76200"/>
          </a:xfrm>
          <a:prstGeom prst="line">
            <a:avLst/>
          </a:prstGeom>
          <a:ln w="63500">
            <a:solidFill>
              <a:srgbClr val="35E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701964" y="3177309"/>
            <a:ext cx="1597891" cy="3666836"/>
          </a:xfrm>
          <a:custGeom>
            <a:avLst/>
            <a:gdLst>
              <a:gd name="connsiteX0" fmla="*/ 0 w 1597891"/>
              <a:gd name="connsiteY0" fmla="*/ 36946 h 3666836"/>
              <a:gd name="connsiteX1" fmla="*/ 563418 w 1597891"/>
              <a:gd name="connsiteY1" fmla="*/ 0 h 3666836"/>
              <a:gd name="connsiteX2" fmla="*/ 600363 w 1597891"/>
              <a:gd name="connsiteY2" fmla="*/ 1043709 h 3666836"/>
              <a:gd name="connsiteX3" fmla="*/ 766618 w 1597891"/>
              <a:gd name="connsiteY3" fmla="*/ 1339273 h 3666836"/>
              <a:gd name="connsiteX4" fmla="*/ 1043709 w 1597891"/>
              <a:gd name="connsiteY4" fmla="*/ 1597891 h 3666836"/>
              <a:gd name="connsiteX5" fmla="*/ 1126836 w 1597891"/>
              <a:gd name="connsiteY5" fmla="*/ 2604655 h 3666836"/>
              <a:gd name="connsiteX6" fmla="*/ 1219200 w 1597891"/>
              <a:gd name="connsiteY6" fmla="*/ 3057236 h 3666836"/>
              <a:gd name="connsiteX7" fmla="*/ 1468581 w 1597891"/>
              <a:gd name="connsiteY7" fmla="*/ 3482109 h 3666836"/>
              <a:gd name="connsiteX8" fmla="*/ 1597891 w 1597891"/>
              <a:gd name="connsiteY8" fmla="*/ 3666836 h 3666836"/>
              <a:gd name="connsiteX9" fmla="*/ 812800 w 1597891"/>
              <a:gd name="connsiteY9" fmla="*/ 3639127 h 3666836"/>
              <a:gd name="connsiteX10" fmla="*/ 683491 w 1597891"/>
              <a:gd name="connsiteY10" fmla="*/ 2392218 h 3666836"/>
              <a:gd name="connsiteX11" fmla="*/ 544945 w 1597891"/>
              <a:gd name="connsiteY11" fmla="*/ 2401455 h 3666836"/>
              <a:gd name="connsiteX12" fmla="*/ 544945 w 1597891"/>
              <a:gd name="connsiteY12" fmla="*/ 2216727 h 3666836"/>
              <a:gd name="connsiteX13" fmla="*/ 452581 w 1597891"/>
              <a:gd name="connsiteY13" fmla="*/ 2235200 h 3666836"/>
              <a:gd name="connsiteX14" fmla="*/ 406400 w 1597891"/>
              <a:gd name="connsiteY14" fmla="*/ 1644073 h 3666836"/>
              <a:gd name="connsiteX15" fmla="*/ 720436 w 1597891"/>
              <a:gd name="connsiteY15" fmla="*/ 1625600 h 3666836"/>
              <a:gd name="connsiteX16" fmla="*/ 655781 w 1597891"/>
              <a:gd name="connsiteY16" fmla="*/ 1376218 h 3666836"/>
              <a:gd name="connsiteX17" fmla="*/ 286327 w 1597891"/>
              <a:gd name="connsiteY17" fmla="*/ 1182255 h 3666836"/>
              <a:gd name="connsiteX18" fmla="*/ 27709 w 1597891"/>
              <a:gd name="connsiteY18" fmla="*/ 1173018 h 3666836"/>
              <a:gd name="connsiteX19" fmla="*/ 0 w 1597891"/>
              <a:gd name="connsiteY19" fmla="*/ 36946 h 366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97891" h="3666836">
                <a:moveTo>
                  <a:pt x="0" y="36946"/>
                </a:moveTo>
                <a:lnTo>
                  <a:pt x="563418" y="0"/>
                </a:lnTo>
                <a:lnTo>
                  <a:pt x="600363" y="1043709"/>
                </a:lnTo>
                <a:lnTo>
                  <a:pt x="766618" y="1339273"/>
                </a:lnTo>
                <a:lnTo>
                  <a:pt x="1043709" y="1597891"/>
                </a:lnTo>
                <a:lnTo>
                  <a:pt x="1126836" y="2604655"/>
                </a:lnTo>
                <a:lnTo>
                  <a:pt x="1219200" y="3057236"/>
                </a:lnTo>
                <a:lnTo>
                  <a:pt x="1468581" y="3482109"/>
                </a:lnTo>
                <a:lnTo>
                  <a:pt x="1597891" y="3666836"/>
                </a:lnTo>
                <a:lnTo>
                  <a:pt x="812800" y="3639127"/>
                </a:lnTo>
                <a:lnTo>
                  <a:pt x="683491" y="2392218"/>
                </a:lnTo>
                <a:lnTo>
                  <a:pt x="544945" y="2401455"/>
                </a:lnTo>
                <a:lnTo>
                  <a:pt x="544945" y="2216727"/>
                </a:lnTo>
                <a:lnTo>
                  <a:pt x="452581" y="2235200"/>
                </a:lnTo>
                <a:lnTo>
                  <a:pt x="406400" y="1644073"/>
                </a:lnTo>
                <a:lnTo>
                  <a:pt x="720436" y="1625600"/>
                </a:lnTo>
                <a:lnTo>
                  <a:pt x="655781" y="1376218"/>
                </a:lnTo>
                <a:lnTo>
                  <a:pt x="286327" y="1182255"/>
                </a:lnTo>
                <a:lnTo>
                  <a:pt x="27709" y="1173018"/>
                </a:lnTo>
                <a:cubicBezTo>
                  <a:pt x="30788" y="797406"/>
                  <a:pt x="33866" y="421794"/>
                  <a:pt x="0" y="36946"/>
                </a:cubicBezTo>
                <a:close/>
              </a:path>
            </a:pathLst>
          </a:custGeom>
          <a:blipFill dpi="0" rotWithShape="1">
            <a:blip r:embed="rId3">
              <a:alphaModFix amt="27000"/>
            </a:blip>
            <a:srcRect/>
            <a:tile tx="0" ty="0" sx="100000" sy="100000" flip="none" algn="tl"/>
          </a:blip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7800" y="4572000"/>
            <a:ext cx="152400" cy="152400"/>
          </a:xfrm>
          <a:prstGeom prst="ellipse">
            <a:avLst/>
          </a:prstGeom>
          <a:solidFill>
            <a:srgbClr val="FFFF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867400" y="3428999"/>
            <a:ext cx="32766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Additional Costs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McKinley St Sewer – </a:t>
            </a:r>
          </a:p>
          <a:p>
            <a:pPr defTabSz="341313"/>
            <a:r>
              <a:rPr lang="en-US" sz="1600" dirty="0"/>
              <a:t>	</a:t>
            </a:r>
            <a:r>
              <a:rPr lang="en-US" sz="1600" dirty="0" smtClean="0"/>
              <a:t>9’x5’ Box to 10’x5’</a:t>
            </a:r>
          </a:p>
          <a:p>
            <a:pPr marL="341313" indent="-341313">
              <a:tabLst>
                <a:tab pos="341313" algn="l"/>
              </a:tabLst>
            </a:pPr>
            <a:r>
              <a:rPr lang="en-US" sz="1600" dirty="0" smtClean="0"/>
              <a:t>2.	Washington St Sewer -          11’x6’ Box to 12’x6’ </a:t>
            </a:r>
          </a:p>
          <a:p>
            <a:pPr marL="341313" indent="-341313">
              <a:tabLst>
                <a:tab pos="341313" algn="l"/>
              </a:tabLst>
            </a:pPr>
            <a:r>
              <a:rPr lang="en-US" sz="1600" dirty="0" smtClean="0"/>
              <a:t>3.	9% Capacity Increase in Two Lift Stations</a:t>
            </a:r>
          </a:p>
          <a:p>
            <a:pPr marL="341313" indent="-341313">
              <a:tabLst>
                <a:tab pos="341313" algn="l"/>
              </a:tabLst>
            </a:pPr>
            <a:r>
              <a:rPr lang="en-US" sz="1600" dirty="0" smtClean="0"/>
              <a:t>4.	Obtain 12 - 18 Ac-Ft of Compensatory Volume</a:t>
            </a:r>
          </a:p>
          <a:p>
            <a:endParaRPr lang="en-US" sz="1600" dirty="0" smtClean="0"/>
          </a:p>
          <a:p>
            <a:r>
              <a:rPr lang="en-US" sz="1600" dirty="0" smtClean="0"/>
              <a:t>Increase Cost = $600,000 to $1.5 M</a:t>
            </a:r>
          </a:p>
          <a:p>
            <a:r>
              <a:rPr lang="en-US" sz="1600" dirty="0" smtClean="0"/>
              <a:t>Plus if Property Acquired = $3.25 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87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0">
          <a:solidFill>
            <a:srgbClr val="00B0F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359</Words>
  <Application>Microsoft Office PowerPoint</Application>
  <PresentationFormat>On-screen Show (4:3)</PresentationFormat>
  <Paragraphs>290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Reconsideration of York Commons - East Lobe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Wolterstorff</dc:creator>
  <cp:lastModifiedBy>Greg Wolterstorff</cp:lastModifiedBy>
  <cp:revision>42</cp:revision>
  <dcterms:created xsi:type="dcterms:W3CDTF">2015-01-21T20:52:21Z</dcterms:created>
  <dcterms:modified xsi:type="dcterms:W3CDTF">2015-01-28T14:22:43Z</dcterms:modified>
</cp:coreProperties>
</file>